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22"/>
  </p:notesMasterIdLst>
  <p:handoutMasterIdLst>
    <p:handoutMasterId r:id="rId23"/>
  </p:handoutMasterIdLst>
  <p:sldIdLst>
    <p:sldId id="522" r:id="rId4"/>
    <p:sldId id="517" r:id="rId5"/>
    <p:sldId id="576" r:id="rId6"/>
    <p:sldId id="577" r:id="rId7"/>
    <p:sldId id="578" r:id="rId8"/>
    <p:sldId id="579" r:id="rId9"/>
    <p:sldId id="580" r:id="rId10"/>
    <p:sldId id="581" r:id="rId11"/>
    <p:sldId id="582" r:id="rId12"/>
    <p:sldId id="583" r:id="rId13"/>
    <p:sldId id="585" r:id="rId14"/>
    <p:sldId id="586" r:id="rId15"/>
    <p:sldId id="587" r:id="rId16"/>
    <p:sldId id="588" r:id="rId17"/>
    <p:sldId id="589" r:id="rId18"/>
    <p:sldId id="592" r:id="rId19"/>
    <p:sldId id="590" r:id="rId20"/>
    <p:sldId id="525" r:id="rId21"/>
  </p:sldIdLst>
  <p:sldSz cx="13430250" cy="7560945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99CC"/>
    <a:srgbClr val="FF6699"/>
    <a:srgbClr val="CCCCFF"/>
    <a:srgbClr val="FF995B"/>
    <a:srgbClr val="FFE162"/>
    <a:srgbClr val="99CC39"/>
    <a:srgbClr val="969696"/>
    <a:srgbClr val="C2E088"/>
    <a:srgbClr val="97B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32" autoAdjust="0"/>
  </p:normalViewPr>
  <p:slideViewPr>
    <p:cSldViewPr snapToObjects="1">
      <p:cViewPr varScale="1">
        <p:scale>
          <a:sx n="74" d="100"/>
          <a:sy n="74" d="100"/>
        </p:scale>
        <p:origin x="582" y="60"/>
      </p:cViewPr>
      <p:guideLst>
        <p:guide orient="horz" pos="2484"/>
        <p:guide pos="42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60E1058F-F80F-46DF-A354-EA611FF2069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dirty="0"/>
            </a:lvl1pPr>
          </a:lstStyle>
          <a:p>
            <a:fld id="{9920A913-CE92-4CAC-835F-ABA657F2452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BEAF64-FD81-4ABE-9135-E6AF327C1D56}" type="datetime1">
              <a:rPr lang="zh-CN" altLang="en-US"/>
            </a:fld>
            <a:endParaRPr lang="zh-CN" altLang="en-US" sz="1200"/>
          </a:p>
        </p:txBody>
      </p:sp>
      <p:sp>
        <p:nvSpPr>
          <p:cNvPr id="6148" name="幻灯片图像占位符 3"/>
          <p:cNvSpPr>
            <a:spLocks noGrp="1" noRot="1" noChangeAspect="1" noChangeArrowheads="1"/>
          </p:cNvSpPr>
          <p:nvPr>
            <p:ph type="sldImg" idx="9"/>
          </p:nvPr>
        </p:nvSpPr>
        <p:spPr bwMode="auto">
          <a:xfrm>
            <a:off x="93663" y="744538"/>
            <a:ext cx="6610350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/>
              <a:t>单击此处编辑母版文本样式</a:t>
            </a:r>
            <a:endParaRPr lang="zh-CN" altLang="en-US" sz="1200"/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/>
              <a:t>第二级</a:t>
            </a:r>
            <a:endParaRPr lang="zh-CN" altLang="en-US" sz="1200"/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/>
              <a:t>第三级</a:t>
            </a:r>
            <a:endParaRPr lang="zh-CN" altLang="en-US" sz="1200"/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/>
              <a:t>第四级</a:t>
            </a:r>
            <a:endParaRPr lang="zh-CN" altLang="en-US" sz="1200"/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/>
              <a:t>第五级</a:t>
            </a:r>
            <a:endParaRPr lang="zh-CN" altLang="en-US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noProof="1" dirty="0"/>
            </a:lvl1pPr>
          </a:lstStyle>
          <a:p>
            <a:fld id="{29F52881-F0C5-4036-BFB3-F759A64CFDBC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37917" y="2545541"/>
            <a:ext cx="11954417" cy="991332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95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37964" y="3930991"/>
            <a:ext cx="11954321" cy="88351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645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503555" indent="0" algn="ctr">
              <a:buNone/>
              <a:defRPr sz="2205"/>
            </a:lvl2pPr>
            <a:lvl3pPr marL="1007110" indent="0" algn="ctr">
              <a:buNone/>
              <a:defRPr sz="1985"/>
            </a:lvl3pPr>
            <a:lvl4pPr marL="1510665" indent="0" algn="ctr">
              <a:buNone/>
              <a:defRPr sz="1765"/>
            </a:lvl4pPr>
            <a:lvl5pPr marL="2014855" indent="0" algn="ctr">
              <a:buNone/>
              <a:defRPr sz="1765"/>
            </a:lvl5pPr>
            <a:lvl6pPr marL="2518410" indent="0" algn="ctr">
              <a:buNone/>
              <a:defRPr sz="1765"/>
            </a:lvl6pPr>
            <a:lvl7pPr marL="3021965" indent="0" algn="ctr">
              <a:buNone/>
              <a:defRPr sz="1765"/>
            </a:lvl7pPr>
            <a:lvl8pPr marL="3525520" indent="0" algn="ctr">
              <a:buNone/>
              <a:defRPr sz="1765"/>
            </a:lvl8pPr>
            <a:lvl9pPr marL="4029075" indent="0" algn="ctr">
              <a:buNone/>
              <a:defRPr sz="176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7484D8-8B5A-437C-A259-2CF1137B1F4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0450" y="4859338"/>
            <a:ext cx="11415713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0450" y="3205163"/>
            <a:ext cx="11415713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63A714-1FD1-47F1-AE68-2218BEE6A9E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1513" y="1763713"/>
            <a:ext cx="5967412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91325" y="1763713"/>
            <a:ext cx="5967413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E737F4-5D36-48E0-8401-4EDE1061E1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1513" y="1692275"/>
            <a:ext cx="59340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1513" y="2397125"/>
            <a:ext cx="5934075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823075" y="1692275"/>
            <a:ext cx="593566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823075" y="2397125"/>
            <a:ext cx="5935663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4890E5-9762-4546-9877-5729FEFCA6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252ED8-FE91-44BE-B91A-165D2A283A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/>
          <p:nvPr userDrawn="1"/>
        </p:nvGrpSpPr>
        <p:grpSpPr bwMode="auto">
          <a:xfrm>
            <a:off x="0" y="7091363"/>
            <a:ext cx="13430250" cy="469900"/>
            <a:chOff x="0" y="6497728"/>
            <a:chExt cx="12192000" cy="360271"/>
          </a:xfrm>
        </p:grpSpPr>
        <p:sp>
          <p:nvSpPr>
            <p:cNvPr id="3" name="矩形 2"/>
            <p:cNvSpPr/>
            <p:nvPr/>
          </p:nvSpPr>
          <p:spPr>
            <a:xfrm>
              <a:off x="0" y="6497728"/>
              <a:ext cx="12192000" cy="3602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rot="10800000">
              <a:off x="10272409" y="6497728"/>
              <a:ext cx="288227" cy="9980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pic>
        <p:nvPicPr>
          <p:cNvPr id="5" name="图片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7237413"/>
            <a:ext cx="13620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1"/>
          <p:cNvSpPr txBox="1">
            <a:spLocks noChangeArrowheads="1"/>
          </p:cNvSpPr>
          <p:nvPr/>
        </p:nvSpPr>
        <p:spPr bwMode="auto">
          <a:xfrm>
            <a:off x="10020300" y="716438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1200">
                <a:solidFill>
                  <a:srgbClr val="898989"/>
                </a:solidFill>
              </a:rPr>
              <a:t>PAGE </a:t>
            </a:r>
            <a:fld id="{459CE19E-E2F8-4EBE-9CBA-618AC66FC0EE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cxnSp>
        <p:nvCxnSpPr>
          <p:cNvPr id="7" name="直接连接符 9"/>
          <p:cNvCxnSpPr>
            <a:cxnSpLocks noChangeShapeType="1"/>
          </p:cNvCxnSpPr>
          <p:nvPr userDrawn="1"/>
        </p:nvCxnSpPr>
        <p:spPr bwMode="auto">
          <a:xfrm>
            <a:off x="879475" y="946150"/>
            <a:ext cx="339725" cy="0"/>
          </a:xfrm>
          <a:prstGeom prst="line">
            <a:avLst/>
          </a:prstGeom>
          <a:noFill/>
          <a:ln w="38100">
            <a:solidFill>
              <a:srgbClr val="0563B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725" y="117475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0F279B-1565-46B4-9584-B82FDEF0A1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513" y="301625"/>
            <a:ext cx="4418012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51450" y="301625"/>
            <a:ext cx="750728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1513" y="1582738"/>
            <a:ext cx="4418012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6E63F9-D5F4-47DE-93CF-74430FA4AB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2075" y="5292725"/>
            <a:ext cx="8058150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632075" y="676275"/>
            <a:ext cx="8058150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632075" y="5918200"/>
            <a:ext cx="8058150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26D543-1238-4821-AF02-FABBEC8AF13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2F72A0-4166-4EC6-8E00-1657BA56BD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37725" y="303213"/>
            <a:ext cx="3021013" cy="64516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1513" y="303213"/>
            <a:ext cx="8913812" cy="64516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160ABA-BC1E-4A14-BC5E-0F210DF2FC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37917" y="640801"/>
            <a:ext cx="11954417" cy="71442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5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737964" y="1662708"/>
            <a:ext cx="11954321" cy="523595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645"/>
            </a:lvl1pPr>
            <a:lvl2pPr>
              <a:defRPr sz="2645"/>
            </a:lvl2pPr>
            <a:lvl3pPr>
              <a:defRPr sz="2645"/>
            </a:lvl3pPr>
            <a:lvl4pPr>
              <a:defRPr sz="2645"/>
            </a:lvl4pPr>
            <a:lvl5pPr>
              <a:defRPr sz="2645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347450" y="7115175"/>
            <a:ext cx="1724025" cy="268288"/>
          </a:xfrm>
        </p:spPr>
        <p:txBody>
          <a:bodyPr/>
          <a:lstStyle>
            <a:lvl1pPr>
              <a:defRPr sz="1300"/>
            </a:lvl1pPr>
          </a:lstStyle>
          <a:p>
            <a:r>
              <a:rPr lang="en-US" altLang="zh-CN"/>
              <a:t>PAGE </a:t>
            </a:r>
            <a:fld id="{67BF09EF-0B31-4694-8C30-7CD0937CD1A3}" type="slidenum">
              <a:rPr lang="zh-CN" altLang="en-US"/>
            </a:fld>
            <a:endParaRPr lang="zh-CN" altLang="en-US"/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6"/>
          <p:cNvCxnSpPr>
            <a:cxnSpLocks noChangeShapeType="1"/>
          </p:cNvCxnSpPr>
          <p:nvPr/>
        </p:nvCxnSpPr>
        <p:spPr bwMode="auto">
          <a:xfrm>
            <a:off x="0" y="3860800"/>
            <a:ext cx="13430250" cy="0"/>
          </a:xfrm>
          <a:prstGeom prst="line">
            <a:avLst/>
          </a:prstGeom>
          <a:noFill/>
          <a:ln w="9525">
            <a:solidFill>
              <a:srgbClr val="D9D9D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11"/>
          <p:cNvSpPr>
            <a:spLocks noChangeArrowheads="1"/>
          </p:cNvSpPr>
          <p:nvPr/>
        </p:nvSpPr>
        <p:spPr bwMode="auto">
          <a:xfrm>
            <a:off x="5056188" y="1905000"/>
            <a:ext cx="3317875" cy="836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36600">
              <a:defRPr/>
            </a:pPr>
            <a:r>
              <a:rPr lang="en-US" altLang="zh-CN" sz="4835" dirty="0">
                <a:solidFill>
                  <a:srgbClr val="BFBFBF"/>
                </a:solidFill>
                <a:sym typeface="Arial" panose="020B0604020202020204" pitchFamily="34" charset="0"/>
              </a:rPr>
              <a:t>THANKS</a:t>
            </a:r>
            <a:r>
              <a:rPr lang="zh-CN" altLang="en-US" sz="4835" dirty="0">
                <a:solidFill>
                  <a:srgbClr val="BFBFBF"/>
                </a:solidFill>
                <a:sym typeface="Arial" panose="020B0604020202020204" pitchFamily="34" charset="0"/>
              </a:rPr>
              <a:t>！</a:t>
            </a:r>
            <a:endParaRPr lang="zh-CN" altLang="en-US" sz="2255" dirty="0"/>
          </a:p>
        </p:txBody>
      </p:sp>
      <p:pic>
        <p:nvPicPr>
          <p:cNvPr id="4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3997325"/>
            <a:ext cx="165576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/>
          <p:nvPr/>
        </p:nvSpPr>
        <p:spPr bwMode="auto">
          <a:xfrm>
            <a:off x="4713288" y="4424363"/>
            <a:ext cx="4497387" cy="687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1290" dirty="0">
                <a:latin typeface="+mn-ea"/>
              </a:rPr>
              <a:t>地址 </a:t>
            </a:r>
            <a:r>
              <a:rPr lang="en-US" altLang="zh-CN" sz="1290" dirty="0">
                <a:latin typeface="+mn-ea"/>
              </a:rPr>
              <a:t>: </a:t>
            </a:r>
            <a:r>
              <a:rPr lang="zh-CN" altLang="en-US" sz="1290" dirty="0">
                <a:latin typeface="+mn-ea"/>
              </a:rPr>
              <a:t>安徽省合肥市经济技术开发区智能装备科技园</a:t>
            </a:r>
            <a:endParaRPr lang="zh-CN" altLang="en-US" sz="1290" dirty="0">
              <a:latin typeface="+mn-ea"/>
            </a:endParaRPr>
          </a:p>
          <a:p>
            <a:pPr eaLnBrk="0" hangingPunct="0">
              <a:defRPr/>
            </a:pPr>
            <a:r>
              <a:rPr lang="zh-CN" altLang="en-US" sz="1290" dirty="0">
                <a:latin typeface="+mn-ea"/>
              </a:rPr>
              <a:t>邮编：</a:t>
            </a:r>
            <a:r>
              <a:rPr lang="en-US" altLang="zh-CN" sz="1290" dirty="0">
                <a:latin typeface="+mn-ea"/>
              </a:rPr>
              <a:t>230091 </a:t>
            </a:r>
            <a:r>
              <a:rPr lang="zh-CN" altLang="en-US" sz="1290" dirty="0">
                <a:latin typeface="+mn-ea"/>
              </a:rPr>
              <a:t>电话：</a:t>
            </a:r>
            <a:r>
              <a:rPr lang="en-US" altLang="zh-CN" sz="1290" dirty="0">
                <a:latin typeface="+mn-ea"/>
              </a:rPr>
              <a:t>0551-64932518</a:t>
            </a:r>
            <a:endParaRPr lang="en-US" altLang="zh-CN" sz="1290" dirty="0">
              <a:latin typeface="+mn-ea"/>
            </a:endParaRPr>
          </a:p>
          <a:p>
            <a:pPr eaLnBrk="0" hangingPunct="0">
              <a:defRPr/>
            </a:pPr>
            <a:r>
              <a:rPr lang="zh-CN" altLang="en-US" sz="1290" dirty="0">
                <a:latin typeface="+mn-ea"/>
              </a:rPr>
              <a:t>邮箱：hiiri@hitrobotgroup.com</a:t>
            </a:r>
            <a:endParaRPr lang="zh-CN" altLang="en-US" sz="1290" dirty="0">
              <a:latin typeface="+mn-ea"/>
            </a:endParaRPr>
          </a:p>
        </p:txBody>
      </p:sp>
      <p:pic>
        <p:nvPicPr>
          <p:cNvPr id="6" name="图片 10" descr="合肥基地二维码照片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050" y="4244975"/>
            <a:ext cx="1046163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1"/>
          <p:cNvSpPr>
            <a:spLocks noChangeArrowheads="1"/>
          </p:cNvSpPr>
          <p:nvPr userDrawn="1"/>
        </p:nvSpPr>
        <p:spPr bwMode="auto">
          <a:xfrm>
            <a:off x="4921250" y="2803525"/>
            <a:ext cx="29527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0" hangingPunct="0"/>
            <a:r>
              <a:rPr lang="zh-CN" altLang="en-US" sz="4800" b="1">
                <a:solidFill>
                  <a:srgbClr val="12376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  <a:endParaRPr lang="zh-CN" altLang="en-US" sz="4800">
              <a:solidFill>
                <a:srgbClr val="12376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5827E3-041F-4ECA-9B6E-01167C1CC2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25428" y="802300"/>
            <a:ext cx="4331256" cy="1229354"/>
          </a:xfrm>
        </p:spPr>
        <p:txBody>
          <a:bodyPr anchor="ctr" anchorCtr="0"/>
          <a:lstStyle>
            <a:lvl1pPr>
              <a:defRPr sz="3525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660291" y="802300"/>
            <a:ext cx="6799064" cy="5957044"/>
          </a:xfrm>
        </p:spPr>
        <p:txBody>
          <a:bodyPr/>
          <a:lstStyle>
            <a:lvl1pPr>
              <a:defRPr sz="2645">
                <a:latin typeface="+mn-ea"/>
                <a:ea typeface="+mn-ea"/>
              </a:defRPr>
            </a:lvl1pPr>
            <a:lvl2pPr marL="503555" indent="0">
              <a:buNone/>
              <a:defRPr sz="2645">
                <a:latin typeface="+mn-ea"/>
                <a:ea typeface="+mn-ea"/>
              </a:defRPr>
            </a:lvl2pPr>
            <a:lvl3pPr>
              <a:defRPr sz="2645">
                <a:latin typeface="+mn-ea"/>
                <a:ea typeface="+mn-ea"/>
              </a:defRPr>
            </a:lvl3pPr>
            <a:lvl4pPr>
              <a:defRPr sz="2645">
                <a:latin typeface="+mn-ea"/>
                <a:ea typeface="+mn-ea"/>
              </a:defRPr>
            </a:lvl4pPr>
            <a:lvl5pPr>
              <a:defRPr sz="2645">
                <a:latin typeface="+mn-ea"/>
                <a:ea typeface="+mn-ea"/>
              </a:defRPr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925428" y="2469209"/>
            <a:ext cx="4331256" cy="4290836"/>
          </a:xfrm>
        </p:spPr>
        <p:txBody>
          <a:bodyPr/>
          <a:lstStyle>
            <a:lvl1pPr marL="377825" indent="-377825">
              <a:buFont typeface="Arial" panose="020B0604020202020204" pitchFamily="34" charset="0"/>
              <a:buChar char="•"/>
              <a:defRPr sz="2645">
                <a:latin typeface="+mn-ea"/>
                <a:ea typeface="+mn-ea"/>
              </a:defRPr>
            </a:lvl1pPr>
            <a:lvl2pPr marL="503555" indent="0">
              <a:buNone/>
              <a:defRPr sz="1540"/>
            </a:lvl2pPr>
            <a:lvl3pPr marL="1007110" indent="0">
              <a:buNone/>
              <a:defRPr sz="1320"/>
            </a:lvl3pPr>
            <a:lvl4pPr marL="1510665" indent="0">
              <a:buNone/>
              <a:defRPr sz="1100"/>
            </a:lvl4pPr>
            <a:lvl5pPr marL="2014855" indent="0">
              <a:buNone/>
              <a:defRPr sz="1100"/>
            </a:lvl5pPr>
            <a:lvl6pPr marL="2518410" indent="0">
              <a:buNone/>
              <a:defRPr sz="1100"/>
            </a:lvl6pPr>
            <a:lvl7pPr marL="3021965" indent="0">
              <a:buNone/>
              <a:defRPr sz="1100"/>
            </a:lvl7pPr>
            <a:lvl8pPr marL="3525520" indent="0">
              <a:buNone/>
              <a:defRPr sz="1100"/>
            </a:lvl8pPr>
            <a:lvl9pPr marL="4029075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737964" y="6179672"/>
            <a:ext cx="11954321" cy="615377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737964" y="707088"/>
            <a:ext cx="11954321" cy="5023128"/>
          </a:xfrm>
        </p:spPr>
        <p:txBody>
          <a:bodyPr vert="horz" lIns="101600" tIns="0" rIns="82550" bIns="0" rtlCol="0">
            <a:noAutofit/>
          </a:bodyPr>
          <a:lstStyle>
            <a:lvl1pPr marL="252095" marR="0" lvl="0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03555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259205" marR="0" lvl="2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762760" marR="0" lvl="3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266315" marR="0" lvl="4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3435146" cy="7572146"/>
          </a:xfrm>
        </p:spPr>
        <p:txBody>
          <a:bodyPr vert="horz" lIns="101600" tIns="0" rIns="82550" bIns="0" rtlCol="0">
            <a:noAutofit/>
          </a:bodyPr>
          <a:lstStyle>
            <a:lvl1pPr marL="252095" marR="0" lvl="0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03555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259205" marR="0" lvl="2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762760" marR="0" lvl="3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266315" marR="0" lvl="4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515526" y="623078"/>
            <a:ext cx="5948482" cy="6314789"/>
          </a:xfrm>
        </p:spPr>
        <p:txBody>
          <a:bodyPr vert="horz" lIns="101600" tIns="0" rIns="82550" bIns="0" rtlCol="0">
            <a:noAutofit/>
          </a:bodyPr>
          <a:lstStyle>
            <a:lvl1pPr marL="252095" marR="0" lvl="0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755650" marR="0" lvl="1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259205" marR="0" lvl="2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762760" marR="0" lvl="3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266315" marR="0" lvl="4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926372" y="623078"/>
            <a:ext cx="5948482" cy="6314789"/>
          </a:xfrm>
        </p:spPr>
        <p:txBody>
          <a:bodyPr vert="horz" lIns="101600" tIns="0" rIns="82550" bIns="0" rtlCol="0">
            <a:noAutofit/>
          </a:bodyPr>
          <a:lstStyle>
            <a:lvl1pPr marL="252095" marR="0" lvl="0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755650" marR="0" lvl="1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259205" marR="0" lvl="2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762760" marR="0" lvl="3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266315" marR="0" lvl="4" indent="-2520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64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37917" y="687509"/>
            <a:ext cx="11954417" cy="991332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52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8063" y="2349500"/>
            <a:ext cx="11415712" cy="1620838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14538" y="4284663"/>
            <a:ext cx="9401175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F3F1BA-7321-4122-BF7E-4A16E8C571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69091" y="7000691"/>
            <a:ext cx="2974219" cy="349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534031" y="7000691"/>
            <a:ext cx="4362188" cy="349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85114" y="7000691"/>
            <a:ext cx="2974219" cy="349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85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737917" y="640801"/>
            <a:ext cx="11954417" cy="71442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5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737964" y="1662708"/>
            <a:ext cx="11954321" cy="523595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645"/>
            </a:lvl1pPr>
            <a:lvl2pPr>
              <a:defRPr sz="2645"/>
            </a:lvl2pPr>
            <a:lvl3pPr>
              <a:defRPr sz="2645"/>
            </a:lvl3pPr>
            <a:lvl4pPr>
              <a:defRPr sz="2645"/>
            </a:lvl4pPr>
            <a:lvl5pPr>
              <a:defRPr sz="2645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1007110" rtl="0" eaLnBrk="1" fontAlgn="auto" latinLnBrk="0" hangingPunct="1">
        <a:lnSpc>
          <a:spcPct val="100000"/>
        </a:lnSpc>
        <a:spcBef>
          <a:spcPct val="0"/>
        </a:spcBef>
        <a:buNone/>
        <a:defRPr sz="3085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52095" indent="-252095" algn="l" defTabSz="100711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765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755650" indent="-252095" algn="l" defTabSz="100711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772920" algn="l"/>
        </a:tabLst>
        <a:defRPr sz="1765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259205" indent="-252095" algn="l" defTabSz="100711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765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762760" indent="-252095" algn="l" defTabSz="100711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765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266315" indent="-252095" algn="l" defTabSz="100711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765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769870" indent="-252095" algn="l" defTabSz="100711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3425" indent="-252095" algn="l" defTabSz="100711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76980" indent="-252095" algn="l" defTabSz="100711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1170" indent="-252095" algn="l" defTabSz="100711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11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3555" algn="l" defTabSz="100711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110" algn="l" defTabSz="100711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0665" algn="l" defTabSz="100711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4855" algn="l" defTabSz="100711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18410" algn="l" defTabSz="100711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1965" algn="l" defTabSz="100711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5520" algn="l" defTabSz="100711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29075" algn="l" defTabSz="100711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71513" y="303213"/>
            <a:ext cx="120872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9951" tIns="59975" rIns="119951" bIns="59975" numCol="1" anchor="ctr" anchorCtr="0" compatLnSpc="1"/>
          <a:lstStyle/>
          <a:p>
            <a:pPr lvl="0"/>
            <a:r>
              <a:rPr lang="zh-CN" altLang="zh-CN">
                <a:sym typeface="Arial" panose="020B0604020202020204" pitchFamily="34" charset="0"/>
              </a:rPr>
              <a:t>单击此处编辑母版标题样式</a:t>
            </a:r>
            <a:endParaRPr lang="zh-CN" altLang="zh-CN">
              <a:sym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9"/>
          </p:nvPr>
        </p:nvSpPr>
        <p:spPr bwMode="auto">
          <a:xfrm>
            <a:off x="671513" y="1763713"/>
            <a:ext cx="120872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9951" tIns="59975" rIns="119951" bIns="59975" numCol="1" anchor="t" anchorCtr="0" compatLnSpc="1"/>
          <a:lstStyle/>
          <a:p>
            <a:pPr lvl="0"/>
            <a:r>
              <a:rPr lang="zh-CN" altLang="zh-CN">
                <a:sym typeface="Arial" panose="020B0604020202020204" pitchFamily="34" charset="0"/>
              </a:rPr>
              <a:t>单击此处编辑母版文本样式</a:t>
            </a:r>
            <a:endParaRPr lang="zh-CN" altLang="zh-CN">
              <a:sym typeface="Arial" panose="020B0604020202020204" pitchFamily="34" charset="0"/>
            </a:endParaRPr>
          </a:p>
          <a:p>
            <a:pPr lvl="1"/>
            <a:r>
              <a:rPr lang="zh-CN" altLang="zh-CN">
                <a:sym typeface="Arial" panose="020B0604020202020204" pitchFamily="34" charset="0"/>
              </a:rPr>
              <a:t>第二级</a:t>
            </a:r>
            <a:endParaRPr lang="zh-CN" altLang="zh-CN">
              <a:sym typeface="Arial" panose="020B0604020202020204" pitchFamily="34" charset="0"/>
            </a:endParaRPr>
          </a:p>
          <a:p>
            <a:pPr lvl="2"/>
            <a:r>
              <a:rPr lang="zh-CN" altLang="zh-CN">
                <a:sym typeface="Arial" panose="020B0604020202020204" pitchFamily="34" charset="0"/>
              </a:rPr>
              <a:t>第三级</a:t>
            </a:r>
            <a:endParaRPr lang="zh-CN" altLang="zh-CN">
              <a:sym typeface="Arial" panose="020B0604020202020204" pitchFamily="34" charset="0"/>
            </a:endParaRPr>
          </a:p>
          <a:p>
            <a:pPr lvl="3"/>
            <a:r>
              <a:rPr lang="zh-CN" altLang="zh-CN">
                <a:sym typeface="Arial" panose="020B0604020202020204" pitchFamily="34" charset="0"/>
              </a:rPr>
              <a:t>第四级</a:t>
            </a:r>
            <a:endParaRPr lang="zh-CN" altLang="zh-CN">
              <a:sym typeface="Arial" panose="020B0604020202020204" pitchFamily="34" charset="0"/>
            </a:endParaRPr>
          </a:p>
          <a:p>
            <a:pPr lvl="4"/>
            <a:r>
              <a:rPr lang="zh-CN" altLang="zh-CN">
                <a:sym typeface="Arial" panose="020B0604020202020204" pitchFamily="34" charset="0"/>
              </a:rPr>
              <a:t>第五级</a:t>
            </a:r>
            <a:endParaRPr lang="zh-CN" altLang="zh-CN">
              <a:sym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1513" y="6884988"/>
            <a:ext cx="3133725" cy="525462"/>
          </a:xfrm>
          <a:prstGeom prst="rect">
            <a:avLst/>
          </a:prstGeom>
          <a:noFill/>
          <a:ln>
            <a:noFill/>
          </a:ln>
        </p:spPr>
        <p:txBody>
          <a:bodyPr vert="horz" wrap="square" lIns="119951" tIns="59975" rIns="119951" bIns="59975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80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89463" y="6884988"/>
            <a:ext cx="4252912" cy="525462"/>
          </a:xfrm>
          <a:prstGeom prst="rect">
            <a:avLst/>
          </a:prstGeom>
          <a:noFill/>
          <a:ln>
            <a:noFill/>
          </a:ln>
        </p:spPr>
        <p:txBody>
          <a:bodyPr vert="horz" wrap="square" lIns="119951" tIns="59975" rIns="119951" bIns="59975" numCol="1" anchor="t" anchorCtr="0" compatLnSpc="1"/>
          <a:lstStyle>
            <a:lvl1pPr algn="ctr" eaLnBrk="0" hangingPunct="0">
              <a:buFont typeface="Arial" panose="020B0604020202020204" pitchFamily="34" charset="0"/>
              <a:buNone/>
              <a:defRPr sz="180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5013" y="6884988"/>
            <a:ext cx="3133725" cy="525462"/>
          </a:xfrm>
          <a:prstGeom prst="rect">
            <a:avLst/>
          </a:prstGeom>
          <a:noFill/>
          <a:ln>
            <a:noFill/>
          </a:ln>
        </p:spPr>
        <p:txBody>
          <a:bodyPr vert="horz" wrap="square" lIns="119951" tIns="59975" rIns="119951" bIns="59975" numCol="1" anchor="t" anchorCtr="0" compatLnSpc="1"/>
          <a:lstStyle>
            <a:lvl1pPr algn="r">
              <a:buFont typeface="Arial" panose="020B0604020202020204" pitchFamily="34" charset="0"/>
              <a:defRPr sz="1800" noProof="1" dirty="0"/>
            </a:lvl1pPr>
          </a:lstStyle>
          <a:p>
            <a:fld id="{BF8E0611-42DB-49B1-8D31-A77B9C69F3C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ransition>
    <p:fade/>
  </p:transition>
  <p:txStyles>
    <p:titleStyle>
      <a:lvl1pPr marL="1200150" indent="-1200150" algn="ctr" defTabSz="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1200150" indent="-1200150" algn="ctr" defTabSz="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marL="1200150" indent="-1200150" algn="ctr" defTabSz="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marL="1200150" indent="-1200150" algn="ctr" defTabSz="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marL="1200150" indent="-1200150" algn="ctr" defTabSz="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1657350" indent="-1200150" algn="ctr" defTabSz="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2114550" indent="-1200150" algn="ctr" defTabSz="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2571750" indent="-1200150" algn="ctr" defTabSz="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3028950" indent="-1200150" algn="ctr" defTabSz="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449580" indent="-449580" algn="l" defTabSz="1200150" rtl="0" eaLnBrk="0" fontAlgn="base" hangingPunct="0">
        <a:spcBef>
          <a:spcPct val="20000"/>
        </a:spcBef>
        <a:spcAft>
          <a:spcPct val="0"/>
        </a:spcAft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974725" indent="-374650" algn="l" defTabSz="1200150" rtl="0" eaLnBrk="0" fontAlgn="base" hangingPunct="0">
        <a:spcBef>
          <a:spcPct val="20000"/>
        </a:spcBef>
        <a:spcAft>
          <a:spcPct val="0"/>
        </a:spcAft>
        <a:buChar char="–"/>
        <a:defRPr sz="37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1498600" indent="-298450" algn="l" defTabSz="1200150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2098675" indent="-300355" algn="l" defTabSz="1200150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2698750" indent="-300355" algn="l" defTabSz="1200150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5pPr>
      <a:lvl6pPr marL="3155950" indent="-300355" algn="l" defTabSz="1200150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6pPr>
      <a:lvl7pPr marL="3613150" indent="-300355" algn="l" defTabSz="1200150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7pPr>
      <a:lvl8pPr marL="4070350" indent="-300355" algn="l" defTabSz="1200150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8pPr>
      <a:lvl9pPr marL="4527550" indent="-300355" algn="l" defTabSz="1200150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30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.bin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15.xml"/><Relationship Id="rId10" Type="http://schemas.openxmlformats.org/officeDocument/2006/relationships/tags" Target="../tags/tag2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3.png"/><Relationship Id="rId6" Type="http://schemas.openxmlformats.org/officeDocument/2006/relationships/tags" Target="../tags/tag3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5.bin"/><Relationship Id="rId15" Type="http://schemas.openxmlformats.org/officeDocument/2006/relationships/vmlDrawing" Target="../drawings/vmlDrawing2.vml"/><Relationship Id="rId14" Type="http://schemas.openxmlformats.org/officeDocument/2006/relationships/slideLayout" Target="../slideLayouts/slideLayout15.xml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8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7.bin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6.png"/><Relationship Id="rId3" Type="http://schemas.openxmlformats.org/officeDocument/2006/relationships/tags" Target="../tags/tag6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7.png"/><Relationship Id="rId3" Type="http://schemas.openxmlformats.org/officeDocument/2006/relationships/tags" Target="../tags/tag7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8.png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366713"/>
            <a:ext cx="230028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4796917"/>
            <a:ext cx="13430250" cy="737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深度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相机的动态手势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demo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406583" y="5994400"/>
            <a:ext cx="4752975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左家乐（实习生）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269740" y="6454775"/>
            <a:ext cx="475297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汇报日期：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2021.1.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173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1263650"/>
            <a:ext cx="3236912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4029083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06.Dynamic Gesture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6763" y="1083505"/>
            <a:ext cx="471472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dirty="0" smtClean="0"/>
              <a:t>6.3 </a:t>
            </a:r>
            <a:r>
              <a:rPr lang="zh-CN" altLang="en-US" sz="2400" dirty="0" smtClean="0"/>
              <a:t>动态手势</a:t>
            </a: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特征编码</a:t>
            </a:r>
            <a:endParaRPr lang="zh-CN" altLang="en-US" sz="24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26730" y="1980506"/>
            <a:ext cx="5184360" cy="44639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962795" y="4716696"/>
            <a:ext cx="648045" cy="1008070"/>
            <a:chOff x="1407244" y="4788701"/>
            <a:chExt cx="648045" cy="1008070"/>
          </a:xfrm>
        </p:grpSpPr>
        <p:sp>
          <p:nvSpPr>
            <p:cNvPr id="11" name="矩形 10"/>
            <p:cNvSpPr/>
            <p:nvPr/>
          </p:nvSpPr>
          <p:spPr bwMode="auto">
            <a:xfrm>
              <a:off x="1407244" y="4788701"/>
              <a:ext cx="648045" cy="100807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1674775" y="5220731"/>
              <a:ext cx="144010" cy="14401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238396" y="3226297"/>
            <a:ext cx="648045" cy="1008070"/>
            <a:chOff x="1407244" y="4788701"/>
            <a:chExt cx="648045" cy="1008070"/>
          </a:xfrm>
        </p:grpSpPr>
        <p:sp>
          <p:nvSpPr>
            <p:cNvPr id="20" name="矩形 19"/>
            <p:cNvSpPr/>
            <p:nvPr/>
          </p:nvSpPr>
          <p:spPr bwMode="auto">
            <a:xfrm>
              <a:off x="1407244" y="4788701"/>
              <a:ext cx="648045" cy="100807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74775" y="5220731"/>
              <a:ext cx="144010" cy="14401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22" name="直接箭头连接符 21"/>
          <p:cNvCxnSpPr/>
          <p:nvPr/>
        </p:nvCxnSpPr>
        <p:spPr bwMode="auto">
          <a:xfrm>
            <a:off x="766763" y="5220731"/>
            <a:ext cx="59483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</p:cxnSp>
      <p:cxnSp>
        <p:nvCxnSpPr>
          <p:cNvPr id="24" name="直接箭头连接符 23"/>
          <p:cNvCxnSpPr>
            <a:stCxn id="16" idx="7"/>
            <a:endCxn id="21" idx="2"/>
          </p:cNvCxnSpPr>
          <p:nvPr/>
        </p:nvCxnSpPr>
        <p:spPr bwMode="auto">
          <a:xfrm flipV="1">
            <a:off x="2353246" y="3730332"/>
            <a:ext cx="1152681" cy="143948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040147" y="4567397"/>
                <a:ext cx="338049" cy="52322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CN" altLang="en-US" b="1" dirty="0" smtClean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147" y="4567397"/>
                <a:ext cx="338049" cy="5232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7" name="弧形 26"/>
          <p:cNvSpPr/>
          <p:nvPr/>
        </p:nvSpPr>
        <p:spPr bwMode="auto">
          <a:xfrm>
            <a:off x="2374336" y="4804995"/>
            <a:ext cx="627556" cy="780558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61429" y="4209756"/>
            <a:ext cx="121987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dirty="0" smtClean="0"/>
              <a:t>第</a:t>
            </a:r>
            <a:r>
              <a:rPr lang="en-US" altLang="zh-CN" sz="2400" dirty="0" err="1" smtClean="0"/>
              <a:t>i</a:t>
            </a:r>
            <a:r>
              <a:rPr lang="zh-CN" altLang="en-US" sz="2400" dirty="0" smtClean="0"/>
              <a:t>帧</a:t>
            </a:r>
            <a:endParaRPr lang="zh-CN" altLang="en-US" sz="2400" dirty="0" smtClean="0"/>
          </a:p>
        </p:txBody>
      </p:sp>
      <p:sp>
        <p:nvSpPr>
          <p:cNvPr id="30" name="文本框 29"/>
          <p:cNvSpPr txBox="1"/>
          <p:nvPr/>
        </p:nvSpPr>
        <p:spPr>
          <a:xfrm>
            <a:off x="2929586" y="2716452"/>
            <a:ext cx="121987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dirty="0" smtClean="0"/>
              <a:t>第</a:t>
            </a:r>
            <a:r>
              <a:rPr lang="en-US" altLang="zh-CN" sz="2400" dirty="0" smtClean="0"/>
              <a:t>i+1</a:t>
            </a:r>
            <a:r>
              <a:rPr lang="zh-CN" altLang="en-US" sz="2400" dirty="0" smtClean="0"/>
              <a:t>帧</a:t>
            </a:r>
            <a:endParaRPr lang="zh-CN" altLang="en-US" sz="2400" dirty="0" smtClean="0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86835" y="3521710"/>
          <a:ext cx="1301115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34365" imgH="203200" progId="Equation.KSEE3">
                  <p:embed/>
                </p:oleObj>
              </mc:Choice>
              <mc:Fallback>
                <p:oleObj name="" r:id="rId2" imgW="6343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86835" y="3521710"/>
                        <a:ext cx="1301115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10803" y="5308600"/>
          <a:ext cx="807720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393700" imgH="203200" progId="Equation.KSEE3">
                  <p:embed/>
                </p:oleObj>
              </mc:Choice>
              <mc:Fallback>
                <p:oleObj name="" r:id="rId4" imgW="3937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0803" y="5308600"/>
                        <a:ext cx="807720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95540" y="1811020"/>
          <a:ext cx="2564130" cy="1103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914400" imgH="393700" progId="Equation.KSEE3">
                  <p:embed/>
                </p:oleObj>
              </mc:Choice>
              <mc:Fallback>
                <p:oleObj name="" r:id="rId6" imgW="9144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95540" y="1811020"/>
                        <a:ext cx="2564130" cy="1103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58755" y="2117090"/>
          <a:ext cx="1561465" cy="491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8" imgW="685800" imgH="215900" progId="Equation.KSEE3">
                  <p:embed/>
                </p:oleObj>
              </mc:Choice>
              <mc:Fallback>
                <p:oleObj name="" r:id="rId8" imgW="6858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358755" y="2117090"/>
                        <a:ext cx="1561465" cy="491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7561580" y="3259455"/>
            <a:ext cx="4274820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zh-CN" altLang="en-US" sz="2000" dirty="0" smtClean="0"/>
              <a:t>每</a:t>
            </a:r>
            <a:r>
              <a:rPr lang="en-US" altLang="zh-CN" sz="2000" dirty="0" smtClean="0"/>
              <a:t>30</a:t>
            </a:r>
            <a:r>
              <a:rPr lang="zh-CN" altLang="en-US" sz="2000" dirty="0" smtClean="0"/>
              <a:t>°作为一个区间，进行特征编号</a:t>
            </a:r>
            <a:endParaRPr lang="en-US" altLang="zh-CN" sz="2000" dirty="0" smtClean="0"/>
          </a:p>
        </p:txBody>
      </p:sp>
      <p:graphicFrame>
        <p:nvGraphicFramePr>
          <p:cNvPr id="25" name="表格 24"/>
          <p:cNvGraphicFramePr/>
          <p:nvPr>
            <p:custDataLst>
              <p:tags r:id="rId10"/>
            </p:custDataLst>
          </p:nvPr>
        </p:nvGraphicFramePr>
        <p:xfrm>
          <a:off x="6854825" y="3853180"/>
          <a:ext cx="6156960" cy="2635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/>
                <a:gridCol w="1539240"/>
                <a:gridCol w="1539240"/>
                <a:gridCol w="1539240"/>
              </a:tblGrid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区间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特征编码</a:t>
                      </a:r>
                      <a:endParaRPr lang="zh-CN" altLang="en-US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区间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特征编码</a:t>
                      </a:r>
                      <a:endParaRPr lang="zh-CN" altLang="en-US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[0,30)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[180,210)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[30,60)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[210,240)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[60,90)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[240,270)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[90,120)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[270,300)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[120,150)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[300,330)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[150,180)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[330,360)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7" grpId="0" animBg="1"/>
      <p:bldP spid="26" grpId="0" animBg="1"/>
      <p:bldP spid="27" grpId="1" animBg="1"/>
      <p:bldP spid="26" grpId="1" animBg="1"/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4029083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06.Dynamic Gesture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6763" y="1083505"/>
            <a:ext cx="471472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dirty="0" smtClean="0"/>
              <a:t>6.3 </a:t>
            </a:r>
            <a:r>
              <a:rPr lang="zh-CN" altLang="en-US" sz="2400" dirty="0" smtClean="0"/>
              <a:t>动态手势</a:t>
            </a: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特征编码</a:t>
            </a:r>
            <a:endParaRPr lang="zh-CN" altLang="en-US" sz="24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77760" y="1991301"/>
            <a:ext cx="5184360" cy="44639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13825" y="4727491"/>
            <a:ext cx="648045" cy="1008070"/>
            <a:chOff x="1407244" y="4788701"/>
            <a:chExt cx="648045" cy="1008070"/>
          </a:xfrm>
        </p:grpSpPr>
        <p:sp>
          <p:nvSpPr>
            <p:cNvPr id="11" name="矩形 10"/>
            <p:cNvSpPr/>
            <p:nvPr/>
          </p:nvSpPr>
          <p:spPr bwMode="auto">
            <a:xfrm>
              <a:off x="1407244" y="4788701"/>
              <a:ext cx="648045" cy="100807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1674775" y="5220731"/>
              <a:ext cx="144010" cy="14401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589426" y="3237092"/>
            <a:ext cx="648045" cy="1008070"/>
            <a:chOff x="1407244" y="4788701"/>
            <a:chExt cx="648045" cy="1008070"/>
          </a:xfrm>
        </p:grpSpPr>
        <p:sp>
          <p:nvSpPr>
            <p:cNvPr id="20" name="矩形 19"/>
            <p:cNvSpPr/>
            <p:nvPr/>
          </p:nvSpPr>
          <p:spPr bwMode="auto">
            <a:xfrm>
              <a:off x="1407244" y="4788701"/>
              <a:ext cx="648045" cy="100807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74775" y="5220731"/>
              <a:ext cx="144010" cy="14401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22" name="直接箭头连接符 21"/>
          <p:cNvCxnSpPr/>
          <p:nvPr/>
        </p:nvCxnSpPr>
        <p:spPr bwMode="auto">
          <a:xfrm>
            <a:off x="117793" y="5231526"/>
            <a:ext cx="59483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</p:cxnSp>
      <p:cxnSp>
        <p:nvCxnSpPr>
          <p:cNvPr id="24" name="直接箭头连接符 23"/>
          <p:cNvCxnSpPr/>
          <p:nvPr/>
        </p:nvCxnSpPr>
        <p:spPr bwMode="auto">
          <a:xfrm flipV="1">
            <a:off x="1725231" y="3720746"/>
            <a:ext cx="1152525" cy="143891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040147" y="4567397"/>
                <a:ext cx="338049" cy="52322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CN" altLang="en-US" b="1" dirty="0" smtClean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77" y="4578192"/>
                <a:ext cx="338049" cy="5232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7" name="弧形 26"/>
          <p:cNvSpPr/>
          <p:nvPr/>
        </p:nvSpPr>
        <p:spPr bwMode="auto">
          <a:xfrm>
            <a:off x="1725366" y="4815790"/>
            <a:ext cx="627556" cy="780558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2459" y="4220551"/>
            <a:ext cx="121987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dirty="0" smtClean="0"/>
              <a:t>第</a:t>
            </a:r>
            <a:r>
              <a:rPr lang="en-US" altLang="zh-CN" sz="2400" dirty="0" err="1" smtClean="0"/>
              <a:t>i</a:t>
            </a:r>
            <a:r>
              <a:rPr lang="zh-CN" altLang="en-US" sz="2400" dirty="0" smtClean="0"/>
              <a:t>帧</a:t>
            </a:r>
            <a:endParaRPr lang="zh-CN" altLang="en-US" sz="2400" dirty="0" smtClean="0"/>
          </a:p>
        </p:txBody>
      </p:sp>
      <p:sp>
        <p:nvSpPr>
          <p:cNvPr id="30" name="文本框 29"/>
          <p:cNvSpPr txBox="1"/>
          <p:nvPr/>
        </p:nvSpPr>
        <p:spPr>
          <a:xfrm>
            <a:off x="2280616" y="2727247"/>
            <a:ext cx="121987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dirty="0" smtClean="0"/>
              <a:t>第</a:t>
            </a:r>
            <a:r>
              <a:rPr lang="en-US" altLang="zh-CN" sz="2400" dirty="0" smtClean="0"/>
              <a:t>i+1</a:t>
            </a:r>
            <a:r>
              <a:rPr lang="zh-CN" altLang="en-US" sz="2400" dirty="0" smtClean="0"/>
              <a:t>帧</a:t>
            </a:r>
            <a:endParaRPr lang="zh-CN" altLang="en-US" sz="2400" dirty="0" smtClean="0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37865" y="3532505"/>
          <a:ext cx="1301115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34365" imgH="203200" progId="Equation.KSEE3">
                  <p:embed/>
                </p:oleObj>
              </mc:Choice>
              <mc:Fallback>
                <p:oleObj name="" r:id="rId2" imgW="6343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7865" y="3532505"/>
                        <a:ext cx="1301115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61833" y="5319395"/>
          <a:ext cx="807720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393700" imgH="203200" progId="Equation.KSEE3">
                  <p:embed/>
                </p:oleObj>
              </mc:Choice>
              <mc:Fallback>
                <p:oleObj name="" r:id="rId4" imgW="3937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1833" y="5319395"/>
                        <a:ext cx="807720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表格 24"/>
          <p:cNvGraphicFramePr/>
          <p:nvPr>
            <p:custDataLst>
              <p:tags r:id="rId6"/>
            </p:custDataLst>
          </p:nvPr>
        </p:nvGraphicFramePr>
        <p:xfrm>
          <a:off x="6371590" y="332740"/>
          <a:ext cx="5897880" cy="264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470"/>
                <a:gridCol w="1474470"/>
                <a:gridCol w="1474470"/>
                <a:gridCol w="1474470"/>
              </a:tblGrid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区间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特征编码</a:t>
                      </a:r>
                      <a:endParaRPr lang="zh-CN" altLang="en-US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区间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特征编码</a:t>
                      </a:r>
                      <a:endParaRPr lang="zh-CN" altLang="en-US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[0,30)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[180,210)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[30,60)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[210,240)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[60,90)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[240,270)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[90,120)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[270,300)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[120,150)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[300,330)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[150,180)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2"/>
                          </a:solidFill>
                        </a:rPr>
                        <a:t>[330,360)</a:t>
                      </a:r>
                      <a:endParaRPr lang="en-US" altLang="zh-CN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US" altLang="zh-CN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6113145" y="3295015"/>
            <a:ext cx="7317105" cy="892810"/>
            <a:chOff x="9609" y="4796"/>
            <a:chExt cx="11523" cy="14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774713" y="5558947"/>
                  <a:ext cx="3600250" cy="892552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 smtClean="0"/>
                    <a:t>Dynamic Gesture </a:t>
                  </a:r>
                  <a:r>
                    <a:rPr lang="en-US" altLang="zh-CN" sz="2000" b="1" dirty="0" smtClean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Started</a:t>
                  </a:r>
                </a:p>
                <a:p>
                  <a:pPr algn="ctr"/>
                  <a:r>
                    <a:rPr lang="en-US" altLang="zh-CN" sz="3200" b="1" dirty="0" smtClean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endParaRPr lang="zh-CN" altLang="en-US" sz="2000" b="1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9" y="4796"/>
                  <a:ext cx="5670" cy="140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3425" b="-21918"/>
                  </a:stretch>
                </a:blipFill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9307305" y="5558947"/>
                  <a:ext cx="3600250" cy="892552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 smtClean="0"/>
                    <a:t>Dynamic Gesture </a:t>
                  </a:r>
                  <a:r>
                    <a:rPr lang="en-US" altLang="zh-CN" sz="2000" b="1" dirty="0" smtClean="0">
                      <a:solidFill>
                        <a:srgbClr val="C00000"/>
                      </a:solidFill>
                    </a:rPr>
                    <a:t>Ended</a:t>
                  </a:r>
                </a:p>
                <a:p>
                  <a:pPr algn="ctr"/>
                  <a:r>
                    <a:rPr lang="en-US" altLang="zh-CN" sz="3200" b="1" dirty="0" smtClean="0">
                      <a:solidFill>
                        <a:srgbClr val="C00000"/>
                      </a:solidFill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2000" b="1" dirty="0" smtClean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2" y="4796"/>
                  <a:ext cx="5670" cy="140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3425" b="-21918"/>
                  </a:stretch>
                </a:blipFill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12" name="右箭头 11"/>
            <p:cNvSpPr/>
            <p:nvPr/>
          </p:nvSpPr>
          <p:spPr bwMode="auto">
            <a:xfrm>
              <a:off x="14261" y="5452"/>
              <a:ext cx="2324" cy="476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1" i="0" u="none" strike="noStrike" normalizeH="0" baseline="0" dirty="0" err="1" smtClean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5979088" y="5292736"/>
                  <a:ext cx="1656115" cy="646331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3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zh-CN" altLang="en-US" sz="3600" b="1" dirty="0" smtClean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40" y="4802"/>
                  <a:ext cx="1767" cy="69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31" name="文本框 30"/>
          <p:cNvSpPr txBox="1"/>
          <p:nvPr/>
        </p:nvSpPr>
        <p:spPr>
          <a:xfrm>
            <a:off x="6367145" y="4274185"/>
            <a:ext cx="5900420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/>
            <a:r>
              <a:rPr lang="zh-CN" altLang="en-US" sz="2000" dirty="0" smtClean="0"/>
              <a:t>假设</a:t>
            </a:r>
            <a:r>
              <a:rPr lang="en-US" altLang="zh-CN" sz="2000" dirty="0" smtClean="0"/>
              <a:t>T0</a:t>
            </a:r>
            <a:r>
              <a:rPr lang="zh-CN" altLang="en-US" sz="2000" dirty="0" smtClean="0"/>
              <a:t>到</a:t>
            </a:r>
            <a:r>
              <a:rPr lang="en-US" altLang="zh-CN" sz="2000" dirty="0" smtClean="0"/>
              <a:t>T1</a:t>
            </a:r>
            <a:r>
              <a:rPr lang="zh-CN" altLang="en-US" sz="2000" dirty="0" smtClean="0"/>
              <a:t>，动作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共有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帧</a:t>
            </a:r>
            <a:endParaRPr lang="zh-CN" altLang="en-US" sz="2000" dirty="0" smtClean="0"/>
          </a:p>
          <a:p>
            <a:pPr algn="l"/>
            <a:r>
              <a:rPr lang="zh-CN" altLang="en-US" sz="2000" dirty="0" smtClean="0"/>
              <a:t>假设第</a:t>
            </a:r>
            <a:r>
              <a:rPr lang="en-US" altLang="zh-CN" sz="2000" dirty="0" smtClean="0"/>
              <a:t>i</a:t>
            </a:r>
            <a:r>
              <a:rPr lang="zh-CN" altLang="en-US" sz="2000" dirty="0" smtClean="0"/>
              <a:t>帧到第</a:t>
            </a:r>
            <a:r>
              <a:rPr lang="en-US" altLang="zh-CN" sz="2000" dirty="0" smtClean="0"/>
              <a:t>i+1</a:t>
            </a:r>
            <a:r>
              <a:rPr lang="zh-CN" altLang="en-US" sz="2000" dirty="0" smtClean="0"/>
              <a:t>帧的特征编码为</a:t>
            </a:r>
            <a:endParaRPr lang="zh-CN" altLang="en-US" sz="2000" dirty="0" smtClean="0"/>
          </a:p>
          <a:p>
            <a:pPr algn="l"/>
            <a:r>
              <a:rPr lang="zh-CN" altLang="en-US" sz="2000" dirty="0" smtClean="0"/>
              <a:t>则整个动作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的特征向量即为：</a:t>
            </a:r>
            <a:endParaRPr lang="zh-CN" altLang="en-US" sz="2000" dirty="0" smtClean="0"/>
          </a:p>
          <a:p>
            <a:pPr algn="l"/>
            <a:endParaRPr lang="zh-CN" altLang="en-US" sz="2000" dirty="0" smtClean="0"/>
          </a:p>
        </p:txBody>
      </p:sp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190480" y="4547235"/>
          <a:ext cx="778510" cy="40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0" imgW="342900" imgH="177165" progId="Equation.KSEE3">
                  <p:embed/>
                </p:oleObj>
              </mc:Choice>
              <mc:Fallback>
                <p:oleObj name="" r:id="rId10" imgW="342900" imgH="1771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90480" y="4547235"/>
                        <a:ext cx="778510" cy="402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73800" y="5454015"/>
          <a:ext cx="6967855" cy="90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2" imgW="3340100" imgH="431800" progId="Equation.KSEE3">
                  <p:embed/>
                </p:oleObj>
              </mc:Choice>
              <mc:Fallback>
                <p:oleObj name="" r:id="rId12" imgW="33401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73800" y="5454015"/>
                        <a:ext cx="6967855" cy="902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4029083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06.Dynamic Gesture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6763" y="1083505"/>
            <a:ext cx="4714728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dirty="0" smtClean="0"/>
              <a:t>6.4 </a:t>
            </a: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特征向量匹配算法</a:t>
            </a:r>
            <a:endParaRPr lang="en-US" altLang="zh-CN" sz="24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94905" y="6271895"/>
          <a:ext cx="57150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3340100" imgH="431800" progId="Equation.KSEE3">
                  <p:embed/>
                </p:oleObj>
              </mc:Choice>
              <mc:Fallback>
                <p:oleObj name="" r:id="rId1" imgW="33401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94905" y="6271895"/>
                        <a:ext cx="5715000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01700" y="2019935"/>
            <a:ext cx="263969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dirty="0" smtClean="0"/>
              <a:t>1.HMM</a:t>
            </a:r>
            <a:r>
              <a:rPr lang="zh-CN" altLang="en-US" sz="2000" dirty="0" smtClean="0"/>
              <a:t>机器学习</a:t>
            </a:r>
            <a:endParaRPr lang="en-US" altLang="zh-CN" sz="2000" dirty="0" smtClean="0"/>
          </a:p>
          <a:p>
            <a:pPr algn="l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/>
                </a:solidFill>
              </a:rPr>
              <a:t>2.</a:t>
            </a:r>
            <a:r>
              <a:rPr lang="zh-CN" altLang="en-US" sz="2000" dirty="0" smtClean="0">
                <a:solidFill>
                  <a:schemeClr val="tx1"/>
                </a:solidFill>
              </a:rPr>
              <a:t>深度学习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/>
                </a:solidFill>
              </a:rPr>
              <a:t>3.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DTW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算法</a:t>
            </a:r>
            <a:endParaRPr lang="zh-CN" altLang="en-US" sz="2000" b="1" dirty="0" smtClean="0">
              <a:solidFill>
                <a:srgbClr val="7030A0"/>
              </a:solidFill>
            </a:endParaRPr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09675" y="6240145"/>
          <a:ext cx="612521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3403600" imgH="431800" progId="Equation.KSEE3">
                  <p:embed/>
                </p:oleObj>
              </mc:Choice>
              <mc:Fallback>
                <p:oleObj name="" r:id="rId3" imgW="34036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9675" y="6240145"/>
                        <a:ext cx="6125210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任意多边形 34"/>
          <p:cNvSpPr/>
          <p:nvPr/>
        </p:nvSpPr>
        <p:spPr>
          <a:xfrm>
            <a:off x="2644140" y="3434715"/>
            <a:ext cx="2628265" cy="2805430"/>
          </a:xfrm>
          <a:custGeom>
            <a:avLst/>
            <a:gdLst>
              <a:gd name="connisteX0" fmla="*/ 0 w 3695700"/>
              <a:gd name="connsiteY0" fmla="*/ 1309476 h 2805209"/>
              <a:gd name="connisteX1" fmla="*/ 1132840 w 3695700"/>
              <a:gd name="connsiteY1" fmla="*/ 44556 h 2805209"/>
              <a:gd name="connisteX2" fmla="*/ 2529840 w 3695700"/>
              <a:gd name="connsiteY2" fmla="*/ 2783946 h 2805209"/>
              <a:gd name="connisteX3" fmla="*/ 3695700 w 3695700"/>
              <a:gd name="connsiteY3" fmla="*/ 1122786 h 2805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95700" h="2805210">
                <a:moveTo>
                  <a:pt x="0" y="1309476"/>
                </a:moveTo>
                <a:cubicBezTo>
                  <a:pt x="198755" y="1001501"/>
                  <a:pt x="626745" y="-250084"/>
                  <a:pt x="1132840" y="44556"/>
                </a:cubicBezTo>
                <a:cubicBezTo>
                  <a:pt x="1638935" y="339196"/>
                  <a:pt x="2017395" y="2568046"/>
                  <a:pt x="2529840" y="2783946"/>
                </a:cubicBezTo>
                <a:cubicBezTo>
                  <a:pt x="3042285" y="2999846"/>
                  <a:pt x="3490595" y="1509501"/>
                  <a:pt x="3695700" y="1122786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7927340" y="4099560"/>
            <a:ext cx="4850130" cy="1475740"/>
          </a:xfrm>
          <a:custGeom>
            <a:avLst/>
            <a:gdLst>
              <a:gd name="connisteX0" fmla="*/ 0 w 3695700"/>
              <a:gd name="connsiteY0" fmla="*/ 1309476 h 2805209"/>
              <a:gd name="connisteX1" fmla="*/ 1132840 w 3695700"/>
              <a:gd name="connsiteY1" fmla="*/ 44556 h 2805209"/>
              <a:gd name="connisteX2" fmla="*/ 2529840 w 3695700"/>
              <a:gd name="connsiteY2" fmla="*/ 2783946 h 2805209"/>
              <a:gd name="connisteX3" fmla="*/ 3695700 w 3695700"/>
              <a:gd name="connsiteY3" fmla="*/ 1122786 h 2805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95700" h="2805210">
                <a:moveTo>
                  <a:pt x="0" y="1309476"/>
                </a:moveTo>
                <a:cubicBezTo>
                  <a:pt x="198755" y="1001501"/>
                  <a:pt x="626745" y="-250084"/>
                  <a:pt x="1132840" y="44556"/>
                </a:cubicBezTo>
                <a:cubicBezTo>
                  <a:pt x="1638935" y="339196"/>
                  <a:pt x="2017395" y="2568046"/>
                  <a:pt x="2529840" y="2783946"/>
                </a:cubicBezTo>
                <a:cubicBezTo>
                  <a:pt x="3042285" y="2999846"/>
                  <a:pt x="3490595" y="1509501"/>
                  <a:pt x="3695700" y="1122786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4029083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06.Dynamic Gesture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6763" y="1083505"/>
            <a:ext cx="4714728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dirty="0" smtClean="0"/>
              <a:t>6.4 </a:t>
            </a: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特征向量匹配算法</a:t>
            </a:r>
            <a:endParaRPr lang="en-US" altLang="zh-CN" sz="24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0280" y="1543685"/>
            <a:ext cx="2639695" cy="5530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/>
                </a:solidFill>
              </a:rPr>
              <a:t>3.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DTW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算法原理</a:t>
            </a:r>
            <a:endParaRPr lang="zh-CN" altLang="en-US" sz="2000" b="1" dirty="0" smtClean="0">
              <a:solidFill>
                <a:srgbClr val="7030A0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15695" y="2209800"/>
            <a:ext cx="4850130" cy="4742815"/>
            <a:chOff x="12115" y="2038"/>
            <a:chExt cx="7638" cy="7469"/>
          </a:xfrm>
        </p:grpSpPr>
        <p:sp>
          <p:nvSpPr>
            <p:cNvPr id="35" name="任意多边形 34"/>
            <p:cNvSpPr/>
            <p:nvPr/>
          </p:nvSpPr>
          <p:spPr>
            <a:xfrm>
              <a:off x="12115" y="2049"/>
              <a:ext cx="4139" cy="4418"/>
            </a:xfrm>
            <a:custGeom>
              <a:avLst/>
              <a:gdLst>
                <a:gd name="connisteX0" fmla="*/ 0 w 3695700"/>
                <a:gd name="connsiteY0" fmla="*/ 1309476 h 2805209"/>
                <a:gd name="connisteX1" fmla="*/ 1132840 w 3695700"/>
                <a:gd name="connsiteY1" fmla="*/ 44556 h 2805209"/>
                <a:gd name="connisteX2" fmla="*/ 2529840 w 3695700"/>
                <a:gd name="connsiteY2" fmla="*/ 2783946 h 2805209"/>
                <a:gd name="connisteX3" fmla="*/ 3695700 w 3695700"/>
                <a:gd name="connsiteY3" fmla="*/ 1122786 h 280520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695700" h="2805210">
                  <a:moveTo>
                    <a:pt x="0" y="1309476"/>
                  </a:moveTo>
                  <a:cubicBezTo>
                    <a:pt x="198755" y="1001501"/>
                    <a:pt x="626745" y="-250084"/>
                    <a:pt x="1132840" y="44556"/>
                  </a:cubicBezTo>
                  <a:cubicBezTo>
                    <a:pt x="1638935" y="339196"/>
                    <a:pt x="2017395" y="2568046"/>
                    <a:pt x="2529840" y="2783946"/>
                  </a:cubicBezTo>
                  <a:cubicBezTo>
                    <a:pt x="3042285" y="2999846"/>
                    <a:pt x="3490595" y="1509501"/>
                    <a:pt x="3695700" y="1122786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12115" y="7183"/>
              <a:ext cx="7638" cy="2324"/>
            </a:xfrm>
            <a:custGeom>
              <a:avLst/>
              <a:gdLst>
                <a:gd name="connisteX0" fmla="*/ 0 w 3695700"/>
                <a:gd name="connsiteY0" fmla="*/ 1309476 h 2805209"/>
                <a:gd name="connisteX1" fmla="*/ 1132840 w 3695700"/>
                <a:gd name="connsiteY1" fmla="*/ 44556 h 2805209"/>
                <a:gd name="connisteX2" fmla="*/ 2529840 w 3695700"/>
                <a:gd name="connsiteY2" fmla="*/ 2783946 h 2805209"/>
                <a:gd name="connisteX3" fmla="*/ 3695700 w 3695700"/>
                <a:gd name="connsiteY3" fmla="*/ 1122786 h 280520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695700" h="2805210">
                  <a:moveTo>
                    <a:pt x="0" y="1309476"/>
                  </a:moveTo>
                  <a:cubicBezTo>
                    <a:pt x="198755" y="1001501"/>
                    <a:pt x="626745" y="-250084"/>
                    <a:pt x="1132840" y="44556"/>
                  </a:cubicBezTo>
                  <a:cubicBezTo>
                    <a:pt x="1638935" y="339196"/>
                    <a:pt x="2017395" y="2568046"/>
                    <a:pt x="2529840" y="2783946"/>
                  </a:cubicBezTo>
                  <a:cubicBezTo>
                    <a:pt x="3042285" y="2999846"/>
                    <a:pt x="3490595" y="1509501"/>
                    <a:pt x="3695700" y="1122786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" name="直接箭头连接符 2"/>
            <p:cNvCxnSpPr>
              <a:stCxn id="35" idx="0"/>
            </p:cNvCxnSpPr>
            <p:nvPr/>
          </p:nvCxnSpPr>
          <p:spPr>
            <a:xfrm>
              <a:off x="12115" y="4111"/>
              <a:ext cx="0" cy="41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4" name="直接箭头连接符 3"/>
            <p:cNvCxnSpPr/>
            <p:nvPr/>
          </p:nvCxnSpPr>
          <p:spPr>
            <a:xfrm>
              <a:off x="12210" y="3874"/>
              <a:ext cx="520" cy="37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5" name="直接箭头连接符 4"/>
            <p:cNvCxnSpPr/>
            <p:nvPr/>
          </p:nvCxnSpPr>
          <p:spPr>
            <a:xfrm>
              <a:off x="13215" y="2038"/>
              <a:ext cx="875" cy="51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7" name="直接箭头连接符 6"/>
            <p:cNvCxnSpPr/>
            <p:nvPr/>
          </p:nvCxnSpPr>
          <p:spPr>
            <a:xfrm>
              <a:off x="15069" y="6434"/>
              <a:ext cx="2544" cy="30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0" name="直接箭头连接符 9"/>
            <p:cNvCxnSpPr>
              <a:endCxn id="36" idx="3"/>
            </p:cNvCxnSpPr>
            <p:nvPr/>
          </p:nvCxnSpPr>
          <p:spPr>
            <a:xfrm>
              <a:off x="16254" y="3874"/>
              <a:ext cx="3499" cy="423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1" name="直接箭头连接符 10"/>
            <p:cNvCxnSpPr/>
            <p:nvPr/>
          </p:nvCxnSpPr>
          <p:spPr>
            <a:xfrm>
              <a:off x="12340" y="3381"/>
              <a:ext cx="875" cy="404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2" name="直接箭头连接符 11"/>
            <p:cNvCxnSpPr/>
            <p:nvPr/>
          </p:nvCxnSpPr>
          <p:spPr>
            <a:xfrm>
              <a:off x="12730" y="2609"/>
              <a:ext cx="907" cy="45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3" name="直接箭头连接符 12"/>
            <p:cNvCxnSpPr>
              <a:endCxn id="36" idx="1"/>
            </p:cNvCxnSpPr>
            <p:nvPr/>
          </p:nvCxnSpPr>
          <p:spPr>
            <a:xfrm>
              <a:off x="13958" y="3480"/>
              <a:ext cx="498" cy="37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6" name="直接箭头连接符 15"/>
            <p:cNvCxnSpPr/>
            <p:nvPr/>
          </p:nvCxnSpPr>
          <p:spPr>
            <a:xfrm>
              <a:off x="14456" y="5481"/>
              <a:ext cx="1335" cy="2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7" name="直接箭头连接符 16"/>
            <p:cNvCxnSpPr/>
            <p:nvPr/>
          </p:nvCxnSpPr>
          <p:spPr>
            <a:xfrm>
              <a:off x="15598" y="5958"/>
              <a:ext cx="2801" cy="32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8" name="直接箭头连接符 17"/>
            <p:cNvCxnSpPr/>
            <p:nvPr/>
          </p:nvCxnSpPr>
          <p:spPr>
            <a:xfrm>
              <a:off x="15791" y="5378"/>
              <a:ext cx="3062" cy="35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9" name="直接箭头连接符 18"/>
            <p:cNvCxnSpPr/>
            <p:nvPr/>
          </p:nvCxnSpPr>
          <p:spPr>
            <a:xfrm>
              <a:off x="16043" y="4589"/>
              <a:ext cx="3377" cy="3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graphicFrame>
        <p:nvGraphicFramePr>
          <p:cNvPr id="21" name="表格 20"/>
          <p:cNvGraphicFramePr/>
          <p:nvPr>
            <p:custDataLst>
              <p:tags r:id="rId1"/>
            </p:custDataLst>
          </p:nvPr>
        </p:nvGraphicFramePr>
        <p:xfrm>
          <a:off x="7715250" y="1208405"/>
          <a:ext cx="4987290" cy="3151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</a:tblGrid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任意多边形 21"/>
          <p:cNvSpPr/>
          <p:nvPr/>
        </p:nvSpPr>
        <p:spPr>
          <a:xfrm rot="16200000">
            <a:off x="5283835" y="1651635"/>
            <a:ext cx="2628265" cy="1887220"/>
          </a:xfrm>
          <a:custGeom>
            <a:avLst/>
            <a:gdLst>
              <a:gd name="connisteX0" fmla="*/ 0 w 3695700"/>
              <a:gd name="connsiteY0" fmla="*/ 1309476 h 2805209"/>
              <a:gd name="connisteX1" fmla="*/ 1132840 w 3695700"/>
              <a:gd name="connsiteY1" fmla="*/ 44556 h 2805209"/>
              <a:gd name="connisteX2" fmla="*/ 2529840 w 3695700"/>
              <a:gd name="connsiteY2" fmla="*/ 2783946 h 2805209"/>
              <a:gd name="connisteX3" fmla="*/ 3695700 w 3695700"/>
              <a:gd name="connsiteY3" fmla="*/ 1122786 h 2805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95700" h="2805210">
                <a:moveTo>
                  <a:pt x="0" y="1309476"/>
                </a:moveTo>
                <a:cubicBezTo>
                  <a:pt x="198755" y="1001501"/>
                  <a:pt x="626745" y="-250084"/>
                  <a:pt x="1132840" y="44556"/>
                </a:cubicBezTo>
                <a:cubicBezTo>
                  <a:pt x="1638935" y="339196"/>
                  <a:pt x="2017395" y="2568046"/>
                  <a:pt x="2529840" y="2783946"/>
                </a:cubicBezTo>
                <a:cubicBezTo>
                  <a:pt x="3042285" y="2999846"/>
                  <a:pt x="3490595" y="1509501"/>
                  <a:pt x="3695700" y="1122786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7715885" y="4156710"/>
            <a:ext cx="4987290" cy="948055"/>
          </a:xfrm>
          <a:custGeom>
            <a:avLst/>
            <a:gdLst>
              <a:gd name="connisteX0" fmla="*/ 0 w 3695700"/>
              <a:gd name="connsiteY0" fmla="*/ 1309476 h 2805209"/>
              <a:gd name="connisteX1" fmla="*/ 1132840 w 3695700"/>
              <a:gd name="connsiteY1" fmla="*/ 44556 h 2805209"/>
              <a:gd name="connisteX2" fmla="*/ 2529840 w 3695700"/>
              <a:gd name="connsiteY2" fmla="*/ 2783946 h 2805209"/>
              <a:gd name="connisteX3" fmla="*/ 3695700 w 3695700"/>
              <a:gd name="connsiteY3" fmla="*/ 1122786 h 2805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95700" h="2805210">
                <a:moveTo>
                  <a:pt x="0" y="1309476"/>
                </a:moveTo>
                <a:cubicBezTo>
                  <a:pt x="198755" y="1001501"/>
                  <a:pt x="626745" y="-250084"/>
                  <a:pt x="1132840" y="44556"/>
                </a:cubicBezTo>
                <a:cubicBezTo>
                  <a:pt x="1638935" y="339196"/>
                  <a:pt x="2017395" y="2568046"/>
                  <a:pt x="2529840" y="2783946"/>
                </a:cubicBezTo>
                <a:cubicBezTo>
                  <a:pt x="3042285" y="2999846"/>
                  <a:pt x="3490595" y="1509501"/>
                  <a:pt x="3695700" y="1122786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7628890" y="1146810"/>
            <a:ext cx="0" cy="2897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5" name="直接箭头连接符 24"/>
          <p:cNvCxnSpPr/>
          <p:nvPr/>
        </p:nvCxnSpPr>
        <p:spPr>
          <a:xfrm flipV="1">
            <a:off x="7551420" y="3981450"/>
            <a:ext cx="5151755" cy="14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5"/>
          <p:cNvSpPr txBox="1"/>
          <p:nvPr/>
        </p:nvSpPr>
        <p:spPr>
          <a:xfrm>
            <a:off x="7431088" y="748030"/>
            <a:ext cx="394335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/>
              <a:t>m</a:t>
            </a:r>
            <a:endParaRPr lang="en-US" altLang="zh-CN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12702223" y="3757930"/>
            <a:ext cx="39433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en-US" altLang="zh-CN" sz="2000" dirty="0" smtClean="0"/>
              <a:t>n</a:t>
            </a:r>
            <a:endParaRPr lang="en-US" altLang="zh-CN" sz="2000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9394190" y="748030"/>
            <a:ext cx="2143760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zh-CN" altLang="en-US" sz="2000" dirty="0" smtClean="0"/>
              <a:t>距离矩阵</a:t>
            </a:r>
            <a:r>
              <a:rPr lang="en-US" altLang="zh-CN" sz="2000" dirty="0" smtClean="0"/>
              <a:t>D Matrix</a:t>
            </a:r>
            <a:endParaRPr lang="en-US" altLang="zh-CN" sz="2000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5754370" y="809625"/>
            <a:ext cx="1211580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accent2"/>
                </a:solidFill>
              </a:rPr>
              <a:t>Template</a:t>
            </a:r>
            <a:endParaRPr lang="en-US" altLang="zh-CN" sz="2000" dirty="0" smtClean="0">
              <a:solidFill>
                <a:schemeClr val="accent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554143" y="4156710"/>
            <a:ext cx="1085215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Gesture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64423" y="6553835"/>
            <a:ext cx="1085215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Gesture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86000" y="2396490"/>
            <a:ext cx="1211580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accent2"/>
                </a:solidFill>
              </a:rPr>
              <a:t>Template</a:t>
            </a:r>
            <a:endParaRPr lang="en-US" altLang="zh-CN" sz="2000" dirty="0" smtClean="0">
              <a:solidFill>
                <a:schemeClr val="accent2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55" y="5317490"/>
            <a:ext cx="5543550" cy="146685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9978390" y="2096770"/>
            <a:ext cx="462915" cy="47561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Dij</a:t>
            </a:r>
            <a:endParaRPr kumimoji="0" lang="en-US" altLang="zh-CN" sz="18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081578" y="3580765"/>
            <a:ext cx="253365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i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707948" y="2134870"/>
            <a:ext cx="253365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</a:t>
            </a:r>
            <a:endParaRPr lang="en-US" altLang="zh-CN" sz="2000" b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0" name="直接箭头连接符 39"/>
          <p:cNvCxnSpPr>
            <a:endCxn id="37" idx="1"/>
          </p:cNvCxnSpPr>
          <p:nvPr/>
        </p:nvCxnSpPr>
        <p:spPr>
          <a:xfrm>
            <a:off x="9692005" y="2334895"/>
            <a:ext cx="286385" cy="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  <a:effectLst>
            <a:outerShdw blurRad="40000" dist="20000" dir="5400000" rotWithShape="0">
              <a:srgbClr val="FF995B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9712960" y="2572385"/>
            <a:ext cx="265430" cy="23622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37" idx="2"/>
          </p:cNvCxnSpPr>
          <p:nvPr/>
        </p:nvCxnSpPr>
        <p:spPr>
          <a:xfrm flipV="1">
            <a:off x="10210165" y="2572385"/>
            <a:ext cx="0" cy="257175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  <p:bldP spid="27" grpId="0"/>
      <p:bldP spid="28" grpId="0"/>
      <p:bldP spid="29" grpId="0"/>
      <p:bldP spid="30" grpId="0"/>
      <p:bldP spid="37" grpId="0" animBg="1"/>
      <p:bldP spid="38" grpId="0"/>
      <p:bldP spid="39" grpId="0"/>
      <p:bldP spid="22" grpId="1" animBg="1"/>
      <p:bldP spid="23" grpId="1" animBg="1"/>
      <p:bldP spid="26" grpId="1"/>
      <p:bldP spid="27" grpId="1"/>
      <p:bldP spid="28" grpId="1"/>
      <p:bldP spid="29" grpId="1"/>
      <p:bldP spid="30" grpId="1"/>
      <p:bldP spid="37" grpId="1" animBg="1"/>
      <p:bldP spid="38" grpId="1"/>
      <p:bldP spid="3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4029083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06.Dynamic Gesture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6763" y="1083505"/>
            <a:ext cx="4714728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dirty="0" smtClean="0"/>
              <a:t>6.4 </a:t>
            </a: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特征向量匹配算法</a:t>
            </a:r>
            <a:endParaRPr lang="en-US" altLang="zh-CN" sz="24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0280" y="1543685"/>
            <a:ext cx="2639695" cy="5530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/>
                </a:solidFill>
              </a:rPr>
              <a:t>3.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DTW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算法原理</a:t>
            </a:r>
            <a:endParaRPr lang="zh-CN" altLang="en-US" sz="2000" b="1" dirty="0" smtClean="0">
              <a:solidFill>
                <a:srgbClr val="7030A0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15695" y="2209800"/>
            <a:ext cx="4850130" cy="4742815"/>
            <a:chOff x="12115" y="2038"/>
            <a:chExt cx="7638" cy="7469"/>
          </a:xfrm>
        </p:grpSpPr>
        <p:sp>
          <p:nvSpPr>
            <p:cNvPr id="35" name="任意多边形 34"/>
            <p:cNvSpPr/>
            <p:nvPr/>
          </p:nvSpPr>
          <p:spPr>
            <a:xfrm>
              <a:off x="12115" y="2049"/>
              <a:ext cx="4139" cy="4418"/>
            </a:xfrm>
            <a:custGeom>
              <a:avLst/>
              <a:gdLst>
                <a:gd name="connisteX0" fmla="*/ 0 w 3695700"/>
                <a:gd name="connsiteY0" fmla="*/ 1309476 h 2805209"/>
                <a:gd name="connisteX1" fmla="*/ 1132840 w 3695700"/>
                <a:gd name="connsiteY1" fmla="*/ 44556 h 2805209"/>
                <a:gd name="connisteX2" fmla="*/ 2529840 w 3695700"/>
                <a:gd name="connsiteY2" fmla="*/ 2783946 h 2805209"/>
                <a:gd name="connisteX3" fmla="*/ 3695700 w 3695700"/>
                <a:gd name="connsiteY3" fmla="*/ 1122786 h 280520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695700" h="2805210">
                  <a:moveTo>
                    <a:pt x="0" y="1309476"/>
                  </a:moveTo>
                  <a:cubicBezTo>
                    <a:pt x="198755" y="1001501"/>
                    <a:pt x="626745" y="-250084"/>
                    <a:pt x="1132840" y="44556"/>
                  </a:cubicBezTo>
                  <a:cubicBezTo>
                    <a:pt x="1638935" y="339196"/>
                    <a:pt x="2017395" y="2568046"/>
                    <a:pt x="2529840" y="2783946"/>
                  </a:cubicBezTo>
                  <a:cubicBezTo>
                    <a:pt x="3042285" y="2999846"/>
                    <a:pt x="3490595" y="1509501"/>
                    <a:pt x="3695700" y="1122786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12115" y="7183"/>
              <a:ext cx="7638" cy="2324"/>
            </a:xfrm>
            <a:custGeom>
              <a:avLst/>
              <a:gdLst>
                <a:gd name="connisteX0" fmla="*/ 0 w 3695700"/>
                <a:gd name="connsiteY0" fmla="*/ 1309476 h 2805209"/>
                <a:gd name="connisteX1" fmla="*/ 1132840 w 3695700"/>
                <a:gd name="connsiteY1" fmla="*/ 44556 h 2805209"/>
                <a:gd name="connisteX2" fmla="*/ 2529840 w 3695700"/>
                <a:gd name="connsiteY2" fmla="*/ 2783946 h 2805209"/>
                <a:gd name="connisteX3" fmla="*/ 3695700 w 3695700"/>
                <a:gd name="connsiteY3" fmla="*/ 1122786 h 280520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695700" h="2805210">
                  <a:moveTo>
                    <a:pt x="0" y="1309476"/>
                  </a:moveTo>
                  <a:cubicBezTo>
                    <a:pt x="198755" y="1001501"/>
                    <a:pt x="626745" y="-250084"/>
                    <a:pt x="1132840" y="44556"/>
                  </a:cubicBezTo>
                  <a:cubicBezTo>
                    <a:pt x="1638935" y="339196"/>
                    <a:pt x="2017395" y="2568046"/>
                    <a:pt x="2529840" y="2783946"/>
                  </a:cubicBezTo>
                  <a:cubicBezTo>
                    <a:pt x="3042285" y="2999846"/>
                    <a:pt x="3490595" y="1509501"/>
                    <a:pt x="3695700" y="1122786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" name="直接箭头连接符 2"/>
            <p:cNvCxnSpPr>
              <a:stCxn id="35" idx="0"/>
            </p:cNvCxnSpPr>
            <p:nvPr/>
          </p:nvCxnSpPr>
          <p:spPr>
            <a:xfrm>
              <a:off x="12115" y="4111"/>
              <a:ext cx="0" cy="41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4" name="直接箭头连接符 3"/>
            <p:cNvCxnSpPr/>
            <p:nvPr/>
          </p:nvCxnSpPr>
          <p:spPr>
            <a:xfrm>
              <a:off x="12210" y="3874"/>
              <a:ext cx="520" cy="37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5" name="直接箭头连接符 4"/>
            <p:cNvCxnSpPr/>
            <p:nvPr/>
          </p:nvCxnSpPr>
          <p:spPr>
            <a:xfrm>
              <a:off x="13215" y="2038"/>
              <a:ext cx="875" cy="51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7" name="直接箭头连接符 6"/>
            <p:cNvCxnSpPr/>
            <p:nvPr/>
          </p:nvCxnSpPr>
          <p:spPr>
            <a:xfrm>
              <a:off x="15069" y="6434"/>
              <a:ext cx="2544" cy="30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0" name="直接箭头连接符 9"/>
            <p:cNvCxnSpPr>
              <a:endCxn id="36" idx="3"/>
            </p:cNvCxnSpPr>
            <p:nvPr/>
          </p:nvCxnSpPr>
          <p:spPr>
            <a:xfrm>
              <a:off x="16254" y="3874"/>
              <a:ext cx="3499" cy="423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1" name="直接箭头连接符 10"/>
            <p:cNvCxnSpPr/>
            <p:nvPr/>
          </p:nvCxnSpPr>
          <p:spPr>
            <a:xfrm>
              <a:off x="12340" y="3381"/>
              <a:ext cx="875" cy="404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2" name="直接箭头连接符 11"/>
            <p:cNvCxnSpPr/>
            <p:nvPr/>
          </p:nvCxnSpPr>
          <p:spPr>
            <a:xfrm>
              <a:off x="12730" y="2609"/>
              <a:ext cx="907" cy="45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3" name="直接箭头连接符 12"/>
            <p:cNvCxnSpPr>
              <a:endCxn id="36" idx="1"/>
            </p:cNvCxnSpPr>
            <p:nvPr/>
          </p:nvCxnSpPr>
          <p:spPr>
            <a:xfrm>
              <a:off x="13958" y="3480"/>
              <a:ext cx="498" cy="37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6" name="直接箭头连接符 15"/>
            <p:cNvCxnSpPr/>
            <p:nvPr/>
          </p:nvCxnSpPr>
          <p:spPr>
            <a:xfrm>
              <a:off x="14456" y="5481"/>
              <a:ext cx="1335" cy="2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7" name="直接箭头连接符 16"/>
            <p:cNvCxnSpPr/>
            <p:nvPr/>
          </p:nvCxnSpPr>
          <p:spPr>
            <a:xfrm>
              <a:off x="15598" y="5958"/>
              <a:ext cx="2801" cy="32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8" name="直接箭头连接符 17"/>
            <p:cNvCxnSpPr/>
            <p:nvPr/>
          </p:nvCxnSpPr>
          <p:spPr>
            <a:xfrm>
              <a:off x="15791" y="5378"/>
              <a:ext cx="3062" cy="35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9" name="直接箭头连接符 18"/>
            <p:cNvCxnSpPr/>
            <p:nvPr/>
          </p:nvCxnSpPr>
          <p:spPr>
            <a:xfrm>
              <a:off x="16043" y="4589"/>
              <a:ext cx="3377" cy="3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graphicFrame>
        <p:nvGraphicFramePr>
          <p:cNvPr id="21" name="表格 20"/>
          <p:cNvGraphicFramePr/>
          <p:nvPr>
            <p:custDataLst>
              <p:tags r:id="rId1"/>
            </p:custDataLst>
          </p:nvPr>
        </p:nvGraphicFramePr>
        <p:xfrm>
          <a:off x="7715250" y="1208405"/>
          <a:ext cx="4987290" cy="3151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  <a:gridCol w="453390"/>
              </a:tblGrid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任意多边形 21"/>
          <p:cNvSpPr/>
          <p:nvPr/>
        </p:nvSpPr>
        <p:spPr>
          <a:xfrm rot="16200000">
            <a:off x="5283835" y="1651635"/>
            <a:ext cx="2628265" cy="1887220"/>
          </a:xfrm>
          <a:custGeom>
            <a:avLst/>
            <a:gdLst>
              <a:gd name="connisteX0" fmla="*/ 0 w 3695700"/>
              <a:gd name="connsiteY0" fmla="*/ 1309476 h 2805209"/>
              <a:gd name="connisteX1" fmla="*/ 1132840 w 3695700"/>
              <a:gd name="connsiteY1" fmla="*/ 44556 h 2805209"/>
              <a:gd name="connisteX2" fmla="*/ 2529840 w 3695700"/>
              <a:gd name="connsiteY2" fmla="*/ 2783946 h 2805209"/>
              <a:gd name="connisteX3" fmla="*/ 3695700 w 3695700"/>
              <a:gd name="connsiteY3" fmla="*/ 1122786 h 2805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95700" h="2805210">
                <a:moveTo>
                  <a:pt x="0" y="1309476"/>
                </a:moveTo>
                <a:cubicBezTo>
                  <a:pt x="198755" y="1001501"/>
                  <a:pt x="626745" y="-250084"/>
                  <a:pt x="1132840" y="44556"/>
                </a:cubicBezTo>
                <a:cubicBezTo>
                  <a:pt x="1638935" y="339196"/>
                  <a:pt x="2017395" y="2568046"/>
                  <a:pt x="2529840" y="2783946"/>
                </a:cubicBezTo>
                <a:cubicBezTo>
                  <a:pt x="3042285" y="2999846"/>
                  <a:pt x="3490595" y="1509501"/>
                  <a:pt x="3695700" y="1122786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7715885" y="4156710"/>
            <a:ext cx="4987290" cy="948055"/>
          </a:xfrm>
          <a:custGeom>
            <a:avLst/>
            <a:gdLst>
              <a:gd name="connisteX0" fmla="*/ 0 w 3695700"/>
              <a:gd name="connsiteY0" fmla="*/ 1309476 h 2805209"/>
              <a:gd name="connisteX1" fmla="*/ 1132840 w 3695700"/>
              <a:gd name="connsiteY1" fmla="*/ 44556 h 2805209"/>
              <a:gd name="connisteX2" fmla="*/ 2529840 w 3695700"/>
              <a:gd name="connsiteY2" fmla="*/ 2783946 h 2805209"/>
              <a:gd name="connisteX3" fmla="*/ 3695700 w 3695700"/>
              <a:gd name="connsiteY3" fmla="*/ 1122786 h 2805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95700" h="2805210">
                <a:moveTo>
                  <a:pt x="0" y="1309476"/>
                </a:moveTo>
                <a:cubicBezTo>
                  <a:pt x="198755" y="1001501"/>
                  <a:pt x="626745" y="-250084"/>
                  <a:pt x="1132840" y="44556"/>
                </a:cubicBezTo>
                <a:cubicBezTo>
                  <a:pt x="1638935" y="339196"/>
                  <a:pt x="2017395" y="2568046"/>
                  <a:pt x="2529840" y="2783946"/>
                </a:cubicBezTo>
                <a:cubicBezTo>
                  <a:pt x="3042285" y="2999846"/>
                  <a:pt x="3490595" y="1509501"/>
                  <a:pt x="3695700" y="1122786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7628890" y="1146810"/>
            <a:ext cx="0" cy="2897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5" name="直接箭头连接符 24"/>
          <p:cNvCxnSpPr/>
          <p:nvPr/>
        </p:nvCxnSpPr>
        <p:spPr>
          <a:xfrm flipV="1">
            <a:off x="7551420" y="3981450"/>
            <a:ext cx="5151755" cy="14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5"/>
          <p:cNvSpPr txBox="1"/>
          <p:nvPr/>
        </p:nvSpPr>
        <p:spPr>
          <a:xfrm>
            <a:off x="7431088" y="748030"/>
            <a:ext cx="394335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/>
              <a:t>m</a:t>
            </a:r>
            <a:endParaRPr lang="en-US" altLang="zh-CN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12702223" y="3757930"/>
            <a:ext cx="39433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en-US" altLang="zh-CN" sz="2000" dirty="0" smtClean="0"/>
              <a:t>n</a:t>
            </a:r>
            <a:endParaRPr lang="en-US" altLang="zh-CN" sz="2000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9394190" y="748030"/>
            <a:ext cx="2143760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zh-CN" altLang="en-US" sz="2000" dirty="0" smtClean="0"/>
              <a:t>距离矩阵</a:t>
            </a:r>
            <a:r>
              <a:rPr lang="en-US" altLang="zh-CN" sz="2000" dirty="0" smtClean="0"/>
              <a:t>D Matrix</a:t>
            </a:r>
            <a:endParaRPr lang="en-US" altLang="zh-CN" sz="2000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5754370" y="809625"/>
            <a:ext cx="1211580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accent2"/>
                </a:solidFill>
              </a:rPr>
              <a:t>Template</a:t>
            </a:r>
            <a:endParaRPr lang="en-US" altLang="zh-CN" sz="2000" dirty="0" smtClean="0">
              <a:solidFill>
                <a:schemeClr val="accent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554143" y="4156710"/>
            <a:ext cx="1085215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Gesture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64423" y="6553835"/>
            <a:ext cx="1085215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Gesture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86000" y="2396490"/>
            <a:ext cx="1211580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accent2"/>
                </a:solidFill>
              </a:rPr>
              <a:t>Template</a:t>
            </a:r>
            <a:endParaRPr lang="en-US" altLang="zh-CN" sz="2000" dirty="0" smtClean="0">
              <a:solidFill>
                <a:schemeClr val="accent2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55" y="5317490"/>
            <a:ext cx="5543550" cy="146685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2240260" y="1210945"/>
            <a:ext cx="462280" cy="47561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11430" y="1249045"/>
            <a:ext cx="718820" cy="3987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en-US" altLang="zh-CN" sz="2000" dirty="0" smtClean="0">
                <a:solidFill>
                  <a:srgbClr val="FF0000"/>
                </a:solidFill>
              </a:rPr>
              <a:t>Dnm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9290685" y="2796540"/>
            <a:ext cx="493395" cy="40767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11061065" y="2387600"/>
            <a:ext cx="493395" cy="40767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11554460" y="1427480"/>
            <a:ext cx="493395" cy="40767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8442960" y="3204210"/>
            <a:ext cx="432435" cy="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  <a:effectLst>
            <a:outerShdw blurRad="40000" dist="20000" dir="5400000" rotWithShape="0">
              <a:srgbClr val="FF995B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8875395" y="3204210"/>
            <a:ext cx="432435" cy="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  <a:effectLst>
            <a:outerShdw blurRad="40000" dist="20000" dir="5400000" rotWithShape="0">
              <a:srgbClr val="FF995B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9784080" y="2796540"/>
            <a:ext cx="432435" cy="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  <a:effectLst>
            <a:outerShdw blurRad="40000" dist="20000" dir="5400000" rotWithShape="0">
              <a:srgbClr val="FF995B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0250170" y="2796540"/>
            <a:ext cx="432435" cy="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  <a:effectLst>
            <a:outerShdw blurRad="40000" dist="20000" dir="5400000" rotWithShape="0">
              <a:srgbClr val="FF995B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0682605" y="2796540"/>
            <a:ext cx="432435" cy="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  <a:effectLst>
            <a:outerShdw blurRad="40000" dist="20000" dir="5400000" rotWithShape="0">
              <a:srgbClr val="FF995B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11554460" y="1839595"/>
            <a:ext cx="0" cy="548005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7715250" y="3434080"/>
            <a:ext cx="462280" cy="47561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7949565" y="3204210"/>
            <a:ext cx="493395" cy="40767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12047855" y="1427480"/>
            <a:ext cx="432435" cy="0"/>
          </a:xfrm>
          <a:prstGeom prst="straightConnector1">
            <a:avLst/>
          </a:prstGeom>
          <a:ln>
            <a:solidFill>
              <a:srgbClr val="FF995B"/>
            </a:solidFill>
            <a:headEnd type="none" w="med" len="med"/>
            <a:tailEnd type="arrow" w="med" len="med"/>
          </a:ln>
          <a:effectLst>
            <a:outerShdw blurRad="40000" dist="20000" dir="5400000" rotWithShape="0">
              <a:srgbClr val="FF995B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1406525" cy="77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07.Demo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Dyniamicgesture-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430250" cy="75609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Lianhe-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175"/>
            <a:ext cx="13430250" cy="755396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1992630" cy="77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08.</a:t>
            </a:r>
            <a:r>
              <a:rPr lang="zh-CN" altLang="en-US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5850" y="2616835"/>
            <a:ext cx="2426335" cy="132207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l">
              <a:lnSpc>
                <a:spcPct val="200000"/>
              </a:lnSpc>
            </a:pPr>
            <a:r>
              <a:rPr lang="en-US" altLang="zh-CN" sz="2000" dirty="0" smtClean="0"/>
              <a:t>1.</a:t>
            </a:r>
            <a:r>
              <a:rPr lang="zh-CN" altLang="en-US" sz="2000" dirty="0" smtClean="0"/>
              <a:t>不是连续调节音量</a:t>
            </a:r>
            <a:endParaRPr lang="zh-CN" altLang="en-US" sz="2000" dirty="0" smtClean="0"/>
          </a:p>
          <a:p>
            <a:pPr algn="l">
              <a:lnSpc>
                <a:spcPct val="200000"/>
              </a:lnSpc>
            </a:pPr>
            <a:r>
              <a:rPr lang="en-US" altLang="zh-CN" sz="2000" dirty="0" smtClean="0"/>
              <a:t>2.</a:t>
            </a:r>
            <a:r>
              <a:rPr lang="zh-CN" altLang="en-US" sz="2000" dirty="0" smtClean="0"/>
              <a:t>最短判断</a:t>
            </a:r>
            <a:r>
              <a:rPr lang="zh-CN" altLang="en-US" sz="2000" dirty="0" smtClean="0"/>
              <a:t>时间较长</a:t>
            </a:r>
            <a:endParaRPr lang="zh-CN" altLang="en-US" sz="2000" dirty="0" smtClean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45555" y="2408555"/>
            <a:ext cx="6359525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5" descr="C:\Users\Administrator\Desktop\机器人磨削系统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 t="19206" r="23586" b="23651"/>
          <a:stretch>
            <a:fillRect/>
          </a:stretch>
        </p:blipFill>
        <p:spPr bwMode="auto">
          <a:xfrm>
            <a:off x="0" y="0"/>
            <a:ext cx="9248775" cy="756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 bwMode="auto">
          <a:xfrm>
            <a:off x="-1588" y="0"/>
            <a:ext cx="9220201" cy="7564438"/>
          </a:xfrm>
          <a:prstGeom prst="rect">
            <a:avLst/>
          </a:prstGeom>
          <a:solidFill>
            <a:srgbClr val="1F2B34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/>
          </a:p>
        </p:txBody>
      </p:sp>
      <p:sp>
        <p:nvSpPr>
          <p:cNvPr id="8197" name="矩形 6"/>
          <p:cNvSpPr>
            <a:spLocks noChangeArrowheads="1"/>
          </p:cNvSpPr>
          <p:nvPr/>
        </p:nvSpPr>
        <p:spPr bwMode="auto">
          <a:xfrm>
            <a:off x="2622550" y="2246313"/>
            <a:ext cx="2944813" cy="2944812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944" tIns="41570" rIns="79944" bIns="41570"/>
          <a:lstStyle/>
          <a:p>
            <a:endParaRPr lang="zh-CN" altLang="en-US" sz="1600" dirty="0"/>
          </a:p>
        </p:txBody>
      </p:sp>
      <p:sp>
        <p:nvSpPr>
          <p:cNvPr id="8198" name="Text Box 15"/>
          <p:cNvSpPr>
            <a:spLocks noChangeArrowheads="1"/>
          </p:cNvSpPr>
          <p:nvPr/>
        </p:nvSpPr>
        <p:spPr bwMode="auto">
          <a:xfrm>
            <a:off x="3290888" y="3103563"/>
            <a:ext cx="1598612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58" tIns="50379" rIns="100758" bIns="50379" anchor="ctr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圆角矩形 7"/>
          <p:cNvSpPr>
            <a:spLocks noChangeArrowheads="1"/>
          </p:cNvSpPr>
          <p:nvPr/>
        </p:nvSpPr>
        <p:spPr bwMode="auto">
          <a:xfrm>
            <a:off x="3325813" y="3787775"/>
            <a:ext cx="1598612" cy="4397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9944" tIns="41570" rIns="79944" bIns="4157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矩形 5"/>
          <p:cNvSpPr>
            <a:spLocks noChangeArrowheads="1"/>
          </p:cNvSpPr>
          <p:nvPr/>
        </p:nvSpPr>
        <p:spPr bwMode="auto">
          <a:xfrm>
            <a:off x="5567680" y="-143510"/>
            <a:ext cx="7807325" cy="768858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/>
          <a:lstStyle/>
          <a:p>
            <a:endParaRPr lang="zh-CN" altLang="en-US" sz="1600" dirty="0"/>
          </a:p>
        </p:txBody>
      </p:sp>
      <p:sp>
        <p:nvSpPr>
          <p:cNvPr id="16" name="矩形 12"/>
          <p:cNvSpPr>
            <a:spLocks noChangeArrowheads="1"/>
          </p:cNvSpPr>
          <p:nvPr/>
        </p:nvSpPr>
        <p:spPr bwMode="auto">
          <a:xfrm>
            <a:off x="7592991" y="1261776"/>
            <a:ext cx="4699044" cy="4286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9944" tIns="41570" rIns="79944" bIns="41570" anchor="ctr"/>
          <a:lstStyle>
            <a:lvl1pPr indent="1797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241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813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85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957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4"/>
          <p:cNvSpPr>
            <a:spLocks noChangeArrowheads="1"/>
          </p:cNvSpPr>
          <p:nvPr/>
        </p:nvSpPr>
        <p:spPr bwMode="auto">
          <a:xfrm>
            <a:off x="7592990" y="1912651"/>
            <a:ext cx="4699045" cy="430212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9944" tIns="41570" rIns="79944" bIns="41570" anchor="ctr"/>
          <a:lstStyle>
            <a:lvl1pPr indent="1797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241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813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85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957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项目程序逻辑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5"/>
          <p:cNvSpPr>
            <a:spLocks noChangeArrowheads="1"/>
          </p:cNvSpPr>
          <p:nvPr/>
        </p:nvSpPr>
        <p:spPr bwMode="auto">
          <a:xfrm>
            <a:off x="7592991" y="3078097"/>
            <a:ext cx="4699044" cy="430212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9944" tIns="41570" rIns="79944" bIns="41570" anchor="ctr"/>
          <a:lstStyle>
            <a:lvl1pPr indent="1797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241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813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85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957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：深度学习网络训练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5"/>
          <p:cNvSpPr>
            <a:spLocks noChangeArrowheads="1"/>
          </p:cNvSpPr>
          <p:nvPr/>
        </p:nvSpPr>
        <p:spPr bwMode="auto">
          <a:xfrm>
            <a:off x="7592991" y="3725797"/>
            <a:ext cx="4699044" cy="430212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9944" tIns="41570" rIns="79944" bIns="41570" anchor="ctr"/>
          <a:lstStyle>
            <a:lvl1pPr indent="1797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241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813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85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957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：静态手势预测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8" name="矩形 1"/>
          <p:cNvSpPr>
            <a:spLocks noChangeArrowheads="1"/>
          </p:cNvSpPr>
          <p:nvPr/>
        </p:nvSpPr>
        <p:spPr bwMode="auto">
          <a:xfrm>
            <a:off x="6964341" y="1261776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800">
                <a:solidFill>
                  <a:srgbClr val="FFFFFF"/>
                </a:solidFill>
              </a:rPr>
              <a:t>01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209" name="矩形 1"/>
          <p:cNvSpPr>
            <a:spLocks noChangeArrowheads="1"/>
          </p:cNvSpPr>
          <p:nvPr/>
        </p:nvSpPr>
        <p:spPr bwMode="auto">
          <a:xfrm>
            <a:off x="6964341" y="1914238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800">
                <a:solidFill>
                  <a:srgbClr val="FFFFFF"/>
                </a:solidFill>
              </a:rPr>
              <a:t>02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210" name="矩形 1"/>
          <p:cNvSpPr>
            <a:spLocks noChangeArrowheads="1"/>
          </p:cNvSpPr>
          <p:nvPr/>
        </p:nvSpPr>
        <p:spPr bwMode="auto">
          <a:xfrm>
            <a:off x="6964341" y="3079684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600">
                <a:solidFill>
                  <a:srgbClr val="FFFFFF"/>
                </a:solidFill>
              </a:rPr>
              <a:t>03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8211" name="矩形 1"/>
          <p:cNvSpPr>
            <a:spLocks noChangeArrowheads="1"/>
          </p:cNvSpPr>
          <p:nvPr/>
        </p:nvSpPr>
        <p:spPr bwMode="auto">
          <a:xfrm>
            <a:off x="6964341" y="3724209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600">
                <a:solidFill>
                  <a:srgbClr val="FFFFFF"/>
                </a:solidFill>
              </a:rPr>
              <a:t>04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" name="矩形 12"/>
          <p:cNvSpPr>
            <a:spLocks noChangeArrowheads="1"/>
          </p:cNvSpPr>
          <p:nvPr/>
        </p:nvSpPr>
        <p:spPr bwMode="auto">
          <a:xfrm>
            <a:off x="7612041" y="4363654"/>
            <a:ext cx="4679994" cy="4286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9944" tIns="41570" rIns="79944" bIns="41570" anchor="ctr"/>
          <a:lstStyle>
            <a:lvl1pPr indent="1797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241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813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85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957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：动态手势追踪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6964341" y="4366829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600" dirty="0">
                <a:solidFill>
                  <a:srgbClr val="FFFFFF"/>
                </a:solidFill>
              </a:rPr>
              <a:t>06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6964341" y="1261776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800">
                <a:solidFill>
                  <a:srgbClr val="FFFFFF"/>
                </a:solidFill>
              </a:rPr>
              <a:t>01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6964341" y="1914238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800">
                <a:solidFill>
                  <a:srgbClr val="FFFFFF"/>
                </a:solidFill>
              </a:rPr>
              <a:t>02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6964341" y="3079684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600">
                <a:solidFill>
                  <a:srgbClr val="FFFFFF"/>
                </a:solidFill>
              </a:rPr>
              <a:t>03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6964341" y="3727384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600" dirty="0">
                <a:solidFill>
                  <a:srgbClr val="FFFFFF"/>
                </a:solidFill>
              </a:rPr>
              <a:t>05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6964341" y="1264951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800">
                <a:solidFill>
                  <a:srgbClr val="FFFFFF"/>
                </a:solidFill>
              </a:rPr>
              <a:t>01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6964341" y="1917413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800">
                <a:solidFill>
                  <a:srgbClr val="FFFFFF"/>
                </a:solidFill>
              </a:rPr>
              <a:t>02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6964341" y="3082859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600" dirty="0">
                <a:solidFill>
                  <a:srgbClr val="FFFFFF"/>
                </a:solidFill>
              </a:rPr>
              <a:t>04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7" name="矩形 12"/>
          <p:cNvSpPr>
            <a:spLocks noChangeArrowheads="1"/>
          </p:cNvSpPr>
          <p:nvPr/>
        </p:nvSpPr>
        <p:spPr bwMode="auto">
          <a:xfrm>
            <a:off x="7612086" y="2485838"/>
            <a:ext cx="4679950" cy="43561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9944" tIns="41570" rIns="79944" bIns="41570" anchor="ctr"/>
          <a:lstStyle>
            <a:lvl1pPr indent="1797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241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813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85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957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：手部分割模块开发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6964386" y="2489013"/>
            <a:ext cx="411480" cy="435610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800" dirty="0">
                <a:solidFill>
                  <a:srgbClr val="FFFFFF"/>
                </a:solidFill>
              </a:rPr>
              <a:t>03</a:t>
            </a: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4" name="矩形 25"/>
          <p:cNvSpPr>
            <a:spLocks noChangeArrowheads="1"/>
          </p:cNvSpPr>
          <p:nvPr/>
        </p:nvSpPr>
        <p:spPr bwMode="auto">
          <a:xfrm>
            <a:off x="7593626" y="5040882"/>
            <a:ext cx="4699044" cy="430212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9944" tIns="41570" rIns="79944" bIns="41570" anchor="ctr"/>
          <a:lstStyle>
            <a:lvl1pPr indent="1797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241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813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85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957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964976" y="5039294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600">
                <a:solidFill>
                  <a:srgbClr val="FFFFFF"/>
                </a:solidFill>
              </a:rPr>
              <a:t>04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6" name="矩形 12"/>
          <p:cNvSpPr>
            <a:spLocks noChangeArrowheads="1"/>
          </p:cNvSpPr>
          <p:nvPr/>
        </p:nvSpPr>
        <p:spPr bwMode="auto">
          <a:xfrm>
            <a:off x="7612676" y="5678739"/>
            <a:ext cx="4679994" cy="4286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9944" tIns="41570" rIns="79944" bIns="41570" anchor="ctr"/>
          <a:lstStyle>
            <a:lvl1pPr indent="1797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241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813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85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95750" indent="-438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存在问题与不足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6964976" y="5681914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600" dirty="0">
                <a:solidFill>
                  <a:srgbClr val="FFFFFF"/>
                </a:solidFill>
              </a:rPr>
              <a:t>08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6964976" y="5042469"/>
            <a:ext cx="411163" cy="428625"/>
          </a:xfrm>
          <a:prstGeom prst="rect">
            <a:avLst/>
          </a:prstGeom>
          <a:solidFill>
            <a:srgbClr val="05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51" tIns="37726" rIns="72551" bIns="37726" anchor="ctr"/>
          <a:lstStyle/>
          <a:p>
            <a:pPr algn="ctr" eaLnBrk="0" hangingPunct="0"/>
            <a:r>
              <a:rPr lang="en-US" altLang="zh-CN" sz="1600" dirty="0">
                <a:solidFill>
                  <a:srgbClr val="FFFFFF"/>
                </a:solidFill>
              </a:rPr>
              <a:t>07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Box 10"/>
          <p:cNvSpPr>
            <a:spLocks noChangeArrowheads="1"/>
          </p:cNvSpPr>
          <p:nvPr/>
        </p:nvSpPr>
        <p:spPr bwMode="auto">
          <a:xfrm>
            <a:off x="766763" y="431800"/>
            <a:ext cx="5587265" cy="80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2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----BMW Gesture Control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BMW X7 I Head Unit I Gesture Control I 201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69110" y="1142365"/>
            <a:ext cx="9592945" cy="57372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5505513" cy="80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02.Dynamic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Gesture Control 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实现逻辑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2332" r="646"/>
          <a:stretch>
            <a:fillRect/>
          </a:stretch>
        </p:blipFill>
        <p:spPr>
          <a:xfrm>
            <a:off x="9019285" y="1245615"/>
            <a:ext cx="4019469" cy="50592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3352845" y="1651328"/>
            <a:ext cx="1368095" cy="44687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HRG_Tof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2704799" y="2409646"/>
            <a:ext cx="2664186" cy="866731"/>
          </a:xfrm>
          <a:prstGeom prst="roundRect">
            <a:avLst/>
          </a:prstGeom>
          <a:solidFill>
            <a:srgbClr val="99CC3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PickHand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Module</a:t>
            </a: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1017314" y="3696605"/>
            <a:ext cx="2592180" cy="94145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en-US" altLang="zh-CN" sz="2000" b="1" dirty="0" smtClean="0"/>
              <a:t>ResNet18 </a:t>
            </a:r>
            <a:endParaRPr lang="en-US" altLang="zh-CN" sz="2000" b="1" dirty="0" smtClean="0"/>
          </a:p>
          <a:p>
            <a:pPr algn="ctr" eaLnBrk="0" hangingPunct="0"/>
            <a:r>
              <a:rPr kumimoji="0" lang="en-US" altLang="zh-CN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Training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Module</a:t>
            </a:r>
            <a:endParaRPr lang="zh-CN" altLang="en-US" sz="2000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4194747" y="3696605"/>
            <a:ext cx="2624743" cy="941455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3.</a:t>
            </a:r>
            <a:r>
              <a:rPr lang="en-US" altLang="zh-CN" sz="2000" b="1" dirty="0" smtClean="0"/>
              <a:t>ResNet18 </a:t>
            </a:r>
            <a:endParaRPr lang="en-US" altLang="zh-CN" sz="2000" b="1" dirty="0" smtClean="0"/>
          </a:p>
          <a:p>
            <a:pPr algn="ctr" eaLnBrk="0" hangingPunct="0"/>
            <a:r>
              <a:rPr lang="en-US" altLang="zh-CN" sz="2000" b="1" dirty="0" smtClean="0"/>
              <a:t>Prediction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Module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 bwMode="auto">
          <a:xfrm>
            <a:off x="4147240" y="5146837"/>
            <a:ext cx="2719756" cy="940126"/>
          </a:xfrm>
          <a:prstGeom prst="roundRect">
            <a:avLst/>
          </a:prstGeom>
          <a:solidFill>
            <a:srgbClr val="FFE16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hangingPunct="0"/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4.</a:t>
            </a:r>
            <a:r>
              <a:rPr lang="en-US" altLang="zh-CN" sz="2000" b="1" dirty="0" smtClean="0"/>
              <a:t>Dynamic Gesture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Module</a:t>
            </a:r>
            <a:endParaRPr lang="zh-CN" altLang="en-US" sz="2000" dirty="0"/>
          </a:p>
        </p:txBody>
      </p:sp>
      <p:cxnSp>
        <p:nvCxnSpPr>
          <p:cNvPr id="10" name="直接箭头连接符 9"/>
          <p:cNvCxnSpPr>
            <a:stCxn id="4" idx="2"/>
            <a:endCxn id="5" idx="0"/>
          </p:cNvCxnSpPr>
          <p:nvPr/>
        </p:nvCxnSpPr>
        <p:spPr bwMode="auto">
          <a:xfrm flipH="1">
            <a:off x="4036892" y="2098199"/>
            <a:ext cx="1" cy="3114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 bwMode="auto">
          <a:xfrm flipH="1">
            <a:off x="2313404" y="3276377"/>
            <a:ext cx="1723488" cy="420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5" name="直接箭头连接符 14"/>
          <p:cNvCxnSpPr>
            <a:stCxn id="5" idx="2"/>
            <a:endCxn id="7" idx="0"/>
          </p:cNvCxnSpPr>
          <p:nvPr/>
        </p:nvCxnSpPr>
        <p:spPr bwMode="auto">
          <a:xfrm>
            <a:off x="4036892" y="3276377"/>
            <a:ext cx="1470227" cy="420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右箭头 15"/>
          <p:cNvSpPr/>
          <p:nvPr/>
        </p:nvSpPr>
        <p:spPr bwMode="auto">
          <a:xfrm>
            <a:off x="3757489" y="3909713"/>
            <a:ext cx="289263" cy="4004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7" idx="2"/>
            <a:endCxn id="8" idx="0"/>
          </p:cNvCxnSpPr>
          <p:nvPr/>
        </p:nvCxnSpPr>
        <p:spPr bwMode="auto">
          <a:xfrm flipH="1">
            <a:off x="5507118" y="4638060"/>
            <a:ext cx="1" cy="508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3000725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03.PickHand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80558" y="3356756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原始深度图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右箭头 10"/>
          <p:cNvSpPr/>
          <p:nvPr/>
        </p:nvSpPr>
        <p:spPr bwMode="auto">
          <a:xfrm>
            <a:off x="2512831" y="3500765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970865" y="3356756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幅度滤波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5216873" y="3346496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低通滤波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右箭头 30"/>
          <p:cNvSpPr/>
          <p:nvPr/>
        </p:nvSpPr>
        <p:spPr bwMode="auto">
          <a:xfrm>
            <a:off x="4807432" y="3490505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7889005" y="3343111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min distance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阈值扣除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右箭头 32"/>
          <p:cNvSpPr/>
          <p:nvPr/>
        </p:nvSpPr>
        <p:spPr bwMode="auto">
          <a:xfrm>
            <a:off x="7097739" y="3490505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481269" y="3356756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辅助条件判断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右箭头 34"/>
          <p:cNvSpPr/>
          <p:nvPr/>
        </p:nvSpPr>
        <p:spPr bwMode="auto">
          <a:xfrm>
            <a:off x="10071828" y="3500765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0498057" y="4724851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二值化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轮廓提取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右箭头 36"/>
          <p:cNvSpPr/>
          <p:nvPr/>
        </p:nvSpPr>
        <p:spPr bwMode="auto">
          <a:xfrm rot="5400000">
            <a:off x="11182105" y="4184813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10513851" y="6130318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hangingPunct="0"/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手部提取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右箭头 38"/>
          <p:cNvSpPr/>
          <p:nvPr/>
        </p:nvSpPr>
        <p:spPr bwMode="auto">
          <a:xfrm rot="5400000">
            <a:off x="11197899" y="5590280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722" y="4530754"/>
            <a:ext cx="2508134" cy="2085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951264"/>
            <a:ext cx="2664444" cy="2174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896" y="4315661"/>
            <a:ext cx="2591990" cy="2172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64" y="1065480"/>
            <a:ext cx="2481540" cy="209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717" y="4397004"/>
            <a:ext cx="2388610" cy="2009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3978" y="6212193"/>
            <a:ext cx="657225" cy="63817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 bwMode="auto">
          <a:xfrm flipH="1" flipV="1">
            <a:off x="10251840" y="4397004"/>
            <a:ext cx="229429" cy="3278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直接连接符 5"/>
          <p:cNvCxnSpPr/>
          <p:nvPr/>
        </p:nvCxnSpPr>
        <p:spPr bwMode="auto">
          <a:xfrm flipH="1">
            <a:off x="10251840" y="5401828"/>
            <a:ext cx="262011" cy="10048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直接连接符 7"/>
          <p:cNvCxnSpPr/>
          <p:nvPr/>
        </p:nvCxnSpPr>
        <p:spPr bwMode="auto">
          <a:xfrm flipH="1">
            <a:off x="358379" y="4066546"/>
            <a:ext cx="322181" cy="4642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 bwMode="auto">
          <a:xfrm>
            <a:off x="2408678" y="4066546"/>
            <a:ext cx="431241" cy="4642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 bwMode="auto">
          <a:xfrm flipH="1" flipV="1">
            <a:off x="2579916" y="3125551"/>
            <a:ext cx="390949" cy="231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/>
          <p:cNvCxnSpPr/>
          <p:nvPr/>
        </p:nvCxnSpPr>
        <p:spPr bwMode="auto">
          <a:xfrm flipV="1">
            <a:off x="4698985" y="3125551"/>
            <a:ext cx="468472" cy="231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直接连接符 17"/>
          <p:cNvCxnSpPr/>
          <p:nvPr/>
        </p:nvCxnSpPr>
        <p:spPr bwMode="auto">
          <a:xfrm flipH="1">
            <a:off x="4698985" y="4063161"/>
            <a:ext cx="517888" cy="2525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/>
          <p:nvPr/>
        </p:nvCxnSpPr>
        <p:spPr bwMode="auto">
          <a:xfrm>
            <a:off x="6944993" y="4066546"/>
            <a:ext cx="332758" cy="232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 bwMode="auto">
          <a:xfrm flipH="1" flipV="1">
            <a:off x="7457764" y="3159657"/>
            <a:ext cx="431241" cy="1834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直接连接符 23"/>
          <p:cNvCxnSpPr/>
          <p:nvPr/>
        </p:nvCxnSpPr>
        <p:spPr bwMode="auto">
          <a:xfrm flipV="1">
            <a:off x="9617125" y="3159657"/>
            <a:ext cx="322179" cy="1970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3850573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04.ResNet Training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680" y="1880501"/>
            <a:ext cx="5184360" cy="37453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5923071" y="2022072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制备数据集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 bwMode="auto">
          <a:xfrm rot="5400000">
            <a:off x="6607118" y="2861768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923070" y="3395207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搭建网络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ResNet18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 rot="5400000">
            <a:off x="6607118" y="4234903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923070" y="4768342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训练迭代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05" y="1692487"/>
            <a:ext cx="5531085" cy="43203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 bwMode="auto">
          <a:xfrm>
            <a:off x="5400550" y="490830"/>
            <a:ext cx="2664186" cy="866731"/>
          </a:xfrm>
          <a:prstGeom prst="roundRect">
            <a:avLst/>
          </a:prstGeom>
          <a:solidFill>
            <a:srgbClr val="99CC3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PickHand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Module</a:t>
            </a: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下箭头 12"/>
          <p:cNvSpPr/>
          <p:nvPr/>
        </p:nvSpPr>
        <p:spPr bwMode="auto">
          <a:xfrm>
            <a:off x="6516627" y="1462393"/>
            <a:ext cx="432031" cy="404030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25193" y="6012787"/>
            <a:ext cx="410428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 err="1" smtClean="0"/>
              <a:t>Batch_size</a:t>
            </a:r>
            <a:r>
              <a:rPr lang="en-US" altLang="zh-CN" sz="2000" dirty="0"/>
              <a:t>=</a:t>
            </a:r>
            <a:r>
              <a:rPr lang="en-US" altLang="zh-CN" sz="2000" dirty="0" smtClean="0"/>
              <a:t>20 epoch=10 </a:t>
            </a:r>
            <a:r>
              <a:rPr lang="en-US" altLang="zh-CN" sz="2000" dirty="0" err="1" smtClean="0"/>
              <a:t>lr</a:t>
            </a:r>
            <a:r>
              <a:rPr lang="en-US" altLang="zh-CN" sz="2000" dirty="0" smtClean="0"/>
              <a:t>=0.01</a:t>
            </a:r>
            <a:endParaRPr lang="zh-CN" altLang="en-US" sz="20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846717" y="5948688"/>
            <a:ext cx="410428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 smtClean="0"/>
              <a:t>9</a:t>
            </a:r>
            <a:r>
              <a:rPr lang="zh-CN" altLang="en-US" sz="2000" dirty="0" smtClean="0"/>
              <a:t>种手势，每种手势</a:t>
            </a:r>
            <a:r>
              <a:rPr lang="en-US" altLang="zh-CN" sz="2000" dirty="0" smtClean="0"/>
              <a:t>100</a:t>
            </a:r>
            <a:r>
              <a:rPr lang="zh-CN" altLang="en-US" sz="2000" dirty="0" smtClean="0"/>
              <a:t>张</a:t>
            </a:r>
            <a:endParaRPr lang="zh-CN" altLang="en-US" sz="2000" dirty="0" smtClean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25" y="1361111"/>
            <a:ext cx="657225" cy="638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1" grpId="1" animBg="1"/>
      <p:bldP spid="13" grpId="1" animBg="1"/>
      <p:bldP spid="4" grpId="0" animBg="1"/>
      <p:bldP spid="4" grpId="1" animBg="1"/>
      <p:bldP spid="16" grpId="0"/>
      <p:bldP spid="16" grpId="1"/>
      <p:bldP spid="5" grpId="0" animBg="1"/>
      <p:bldP spid="6" grpId="0" animBg="1"/>
      <p:bldP spid="5" grpId="1" animBg="1"/>
      <p:bldP spid="6" grpId="1" animBg="1"/>
      <p:bldP spid="7" grpId="0" animBg="1"/>
      <p:bldP spid="8" grpId="0" animBg="1"/>
      <p:bldP spid="7" grpId="1" animBg="1"/>
      <p:bldP spid="8" grpId="1" animBg="1"/>
      <p:bldP spid="15" grpId="0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4142383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05.ResNet Prediction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613056" y="1574300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导入模型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 bwMode="auto">
          <a:xfrm rot="5400000">
            <a:off x="4297103" y="2413996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613055" y="2984452"/>
            <a:ext cx="1728120" cy="72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ResNet18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 rot="5400000">
            <a:off x="4297103" y="3812509"/>
            <a:ext cx="360025" cy="4320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613055" y="4352547"/>
            <a:ext cx="1728120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预测手势结果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770" y="972436"/>
            <a:ext cx="1428311" cy="1477563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 bwMode="auto">
          <a:xfrm>
            <a:off x="5881208" y="1475299"/>
            <a:ext cx="2664186" cy="866731"/>
          </a:xfrm>
          <a:prstGeom prst="roundRect">
            <a:avLst/>
          </a:prstGeom>
          <a:solidFill>
            <a:srgbClr val="99CC3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PickHand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Module</a:t>
            </a: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>
            <a:off x="6907195" y="2439345"/>
            <a:ext cx="432031" cy="404030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6340488" y="2947362"/>
            <a:ext cx="1620113" cy="757140"/>
          </a:xfrm>
          <a:prstGeom prst="roundRect">
            <a:avLst/>
          </a:prstGeom>
          <a:solidFill>
            <a:srgbClr val="FF995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归一化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预处理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 rot="10800000">
            <a:off x="5651860" y="3200467"/>
            <a:ext cx="377942" cy="360025"/>
          </a:xfrm>
          <a:prstGeom prst="rightArrow">
            <a:avLst/>
          </a:prstGeom>
          <a:solidFill>
            <a:srgbClr val="FF995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176" y="1206238"/>
            <a:ext cx="1543050" cy="15430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56" y="2892544"/>
            <a:ext cx="866775" cy="866775"/>
          </a:xfrm>
          <a:prstGeom prst="rect">
            <a:avLst/>
          </a:prstGeom>
        </p:spPr>
      </p:pic>
      <p:sp>
        <p:nvSpPr>
          <p:cNvPr id="16" name="菱形 15"/>
          <p:cNvSpPr/>
          <p:nvPr/>
        </p:nvSpPr>
        <p:spPr bwMode="auto">
          <a:xfrm>
            <a:off x="6432686" y="4196398"/>
            <a:ext cx="2736190" cy="893281"/>
          </a:xfrm>
          <a:prstGeom prst="diamond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帧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predict=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endParaRPr kumimoji="0" 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菱形 16"/>
          <p:cNvSpPr/>
          <p:nvPr/>
        </p:nvSpPr>
        <p:spPr bwMode="auto">
          <a:xfrm>
            <a:off x="6427105" y="5154269"/>
            <a:ext cx="2736190" cy="957870"/>
          </a:xfrm>
          <a:prstGeom prst="diamond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hangingPunct="0"/>
            <a:r>
              <a:rPr lang="zh-CN" altLang="en-US" sz="2000" dirty="0"/>
              <a:t>连续</a:t>
            </a:r>
            <a:r>
              <a:rPr lang="en-US" altLang="zh-CN" sz="2000" dirty="0"/>
              <a:t>5</a:t>
            </a:r>
            <a:r>
              <a:rPr lang="zh-CN" altLang="en-US" sz="2000" dirty="0"/>
              <a:t>帧</a:t>
            </a:r>
            <a:r>
              <a:rPr lang="en-US" altLang="zh-CN" sz="2000" dirty="0" smtClean="0"/>
              <a:t>predict=3</a:t>
            </a:r>
            <a:endParaRPr lang="zh-CN" altLang="en-US" sz="2000" dirty="0" err="1"/>
          </a:p>
        </p:txBody>
      </p:sp>
      <p:sp>
        <p:nvSpPr>
          <p:cNvPr id="18" name="菱形 17"/>
          <p:cNvSpPr/>
          <p:nvPr/>
        </p:nvSpPr>
        <p:spPr bwMode="auto">
          <a:xfrm>
            <a:off x="6459441" y="6176729"/>
            <a:ext cx="2736190" cy="925800"/>
          </a:xfrm>
          <a:prstGeom prst="diamond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hangingPunct="0"/>
            <a:r>
              <a:rPr lang="zh-CN" altLang="en-US" sz="2000" dirty="0" smtClean="0"/>
              <a:t>连续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帧</a:t>
            </a:r>
            <a:r>
              <a:rPr lang="en-US" altLang="zh-CN" sz="2000" dirty="0" smtClean="0"/>
              <a:t>predict=1</a:t>
            </a:r>
            <a:endParaRPr lang="zh-CN" altLang="en-US" sz="2000" dirty="0" err="1"/>
          </a:p>
        </p:txBody>
      </p:sp>
      <p:sp>
        <p:nvSpPr>
          <p:cNvPr id="19" name="右箭头 18"/>
          <p:cNvSpPr/>
          <p:nvPr/>
        </p:nvSpPr>
        <p:spPr bwMode="auto">
          <a:xfrm>
            <a:off x="5564197" y="4568562"/>
            <a:ext cx="702893" cy="1440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右箭头 19"/>
          <p:cNvSpPr/>
          <p:nvPr/>
        </p:nvSpPr>
        <p:spPr bwMode="auto">
          <a:xfrm>
            <a:off x="4546348" y="5599148"/>
            <a:ext cx="1720741" cy="12149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右箭头 20"/>
          <p:cNvSpPr/>
          <p:nvPr/>
        </p:nvSpPr>
        <p:spPr bwMode="auto">
          <a:xfrm>
            <a:off x="4407881" y="6557729"/>
            <a:ext cx="1859208" cy="14401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右箭头 21"/>
          <p:cNvSpPr/>
          <p:nvPr/>
        </p:nvSpPr>
        <p:spPr bwMode="auto">
          <a:xfrm rot="5400000">
            <a:off x="3703378" y="5858771"/>
            <a:ext cx="1547472" cy="13846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359" y="4079207"/>
            <a:ext cx="828675" cy="8286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493" y="5210615"/>
            <a:ext cx="845178" cy="8451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426" y="6260757"/>
            <a:ext cx="873312" cy="873312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 bwMode="auto">
          <a:xfrm>
            <a:off x="9771584" y="4388959"/>
            <a:ext cx="1996779" cy="50815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hangingPunct="0"/>
            <a:r>
              <a:rPr lang="en-US" altLang="zh-CN" sz="2000" dirty="0" err="1"/>
              <a:t>cmd</a:t>
            </a:r>
            <a:r>
              <a:rPr lang="zh-CN" altLang="en-US" sz="2000" dirty="0" smtClean="0"/>
              <a:t>：结束播放</a:t>
            </a:r>
            <a:endParaRPr lang="zh-CN" altLang="en-US" sz="2000" dirty="0"/>
          </a:p>
        </p:txBody>
      </p:sp>
      <p:sp>
        <p:nvSpPr>
          <p:cNvPr id="29" name="圆角矩形 28"/>
          <p:cNvSpPr/>
          <p:nvPr/>
        </p:nvSpPr>
        <p:spPr bwMode="auto">
          <a:xfrm>
            <a:off x="9771583" y="5373461"/>
            <a:ext cx="1996779" cy="50815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hangingPunct="0"/>
            <a:r>
              <a:rPr lang="en-US" altLang="zh-CN" sz="2000" dirty="0" err="1"/>
              <a:t>cmd</a:t>
            </a:r>
            <a:r>
              <a:rPr lang="zh-CN" altLang="en-US" sz="2000" dirty="0" smtClean="0"/>
              <a:t>：开始播放</a:t>
            </a:r>
            <a:endParaRPr lang="zh-CN" altLang="en-US" sz="2000" dirty="0"/>
          </a:p>
        </p:txBody>
      </p:sp>
      <p:sp>
        <p:nvSpPr>
          <p:cNvPr id="30" name="圆角矩形 29"/>
          <p:cNvSpPr/>
          <p:nvPr/>
        </p:nvSpPr>
        <p:spPr bwMode="auto">
          <a:xfrm>
            <a:off x="9507087" y="6390613"/>
            <a:ext cx="2525774" cy="50815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eaLnBrk="0" hangingPunct="0"/>
            <a:r>
              <a:rPr lang="en-US" altLang="zh-CN" sz="2000" dirty="0" err="1"/>
              <a:t>cmd</a:t>
            </a:r>
            <a:r>
              <a:rPr lang="zh-CN" altLang="en-US" sz="2000" dirty="0" smtClean="0"/>
              <a:t>：动态手势开始</a:t>
            </a:r>
            <a:endParaRPr lang="zh-CN" altLang="en-US" sz="2000" dirty="0"/>
          </a:p>
        </p:txBody>
      </p:sp>
      <p:cxnSp>
        <p:nvCxnSpPr>
          <p:cNvPr id="32" name="直接箭头连接符 31"/>
          <p:cNvCxnSpPr>
            <a:stCxn id="16" idx="3"/>
            <a:endCxn id="28" idx="1"/>
          </p:cNvCxnSpPr>
          <p:nvPr/>
        </p:nvCxnSpPr>
        <p:spPr bwMode="auto">
          <a:xfrm>
            <a:off x="9168876" y="4643039"/>
            <a:ext cx="6027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5" name="直接箭头连接符 34"/>
          <p:cNvCxnSpPr>
            <a:stCxn id="17" idx="3"/>
            <a:endCxn id="29" idx="1"/>
          </p:cNvCxnSpPr>
          <p:nvPr/>
        </p:nvCxnSpPr>
        <p:spPr bwMode="auto">
          <a:xfrm flipV="1">
            <a:off x="9163295" y="5627541"/>
            <a:ext cx="608288" cy="56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8" name="直接箭头连接符 37"/>
          <p:cNvCxnSpPr>
            <a:stCxn id="18" idx="3"/>
            <a:endCxn id="30" idx="1"/>
          </p:cNvCxnSpPr>
          <p:nvPr/>
        </p:nvCxnSpPr>
        <p:spPr bwMode="auto">
          <a:xfrm>
            <a:off x="9195631" y="6639629"/>
            <a:ext cx="311456" cy="5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" grpId="1" animBg="1"/>
      <p:bldP spid="6" grpId="1" animBg="1"/>
      <p:bldP spid="9" grpId="0" animBg="1"/>
      <p:bldP spid="10" grpId="0" animBg="1"/>
      <p:bldP spid="9" grpId="1" animBg="1"/>
      <p:bldP spid="10" grpId="1" animBg="1"/>
      <p:bldP spid="11" grpId="0" animBg="1"/>
      <p:bldP spid="11" grpId="1" animBg="1"/>
      <p:bldP spid="12" grpId="0" animBg="1"/>
      <p:bldP spid="12" grpId="1" animBg="1"/>
      <p:bldP spid="7" grpId="0" animBg="1"/>
      <p:bldP spid="8" grpId="0" animBg="1"/>
      <p:bldP spid="7" grpId="1" animBg="1"/>
      <p:bldP spid="8" grpId="1" animBg="1"/>
      <p:bldP spid="19" grpId="0" animBg="1"/>
      <p:bldP spid="20" grpId="0" animBg="1"/>
      <p:bldP spid="21" grpId="0" animBg="1"/>
      <p:bldP spid="22" grpId="0" animBg="1"/>
      <p:bldP spid="19" grpId="1" animBg="1"/>
      <p:bldP spid="20" grpId="1" animBg="1"/>
      <p:bldP spid="21" grpId="1" animBg="1"/>
      <p:bldP spid="22" grpId="1" animBg="1"/>
      <p:bldP spid="28" grpId="0" animBg="1"/>
      <p:bldP spid="16" grpId="0" animBg="1"/>
      <p:bldP spid="28" grpId="1" animBg="1"/>
      <p:bldP spid="16" grpId="1" animBg="1"/>
      <p:bldP spid="17" grpId="0" animBg="1"/>
      <p:bldP spid="29" grpId="0" animBg="1"/>
      <p:bldP spid="17" grpId="1" animBg="1"/>
      <p:bldP spid="29" grpId="1" animBg="1"/>
      <p:bldP spid="18" grpId="0" animBg="1"/>
      <p:bldP spid="30" grpId="0" animBg="1"/>
      <p:bldP spid="18" grpId="1" animBg="1"/>
      <p:bldP spid="3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4029083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06.Dynamic Gesture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851065" y="1821012"/>
            <a:ext cx="2664186" cy="866731"/>
          </a:xfrm>
          <a:prstGeom prst="roundRect">
            <a:avLst/>
          </a:prstGeom>
          <a:solidFill>
            <a:srgbClr val="99CC3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PickHand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Module</a:t>
            </a: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2094" y="1606332"/>
            <a:ext cx="1296090" cy="129609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16" idx="2"/>
          </p:cNvCxnSpPr>
          <p:nvPr/>
        </p:nvCxnSpPr>
        <p:spPr bwMode="auto">
          <a:xfrm>
            <a:off x="7183158" y="2687743"/>
            <a:ext cx="0" cy="574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9" name="矩形 18"/>
          <p:cNvSpPr/>
          <p:nvPr/>
        </p:nvSpPr>
        <p:spPr bwMode="auto">
          <a:xfrm>
            <a:off x="6166087" y="3262284"/>
            <a:ext cx="2034141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最小外接矩形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MinRect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8709" y="3078655"/>
            <a:ext cx="1296090" cy="129609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 bwMode="auto">
          <a:xfrm>
            <a:off x="8960114" y="3078655"/>
            <a:ext cx="720050" cy="12751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6164221" y="4573942"/>
            <a:ext cx="2034141" cy="7200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返回原始幅度图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7" name="直接箭头连接符 26"/>
          <p:cNvCxnSpPr>
            <a:stCxn id="19" idx="2"/>
            <a:endCxn id="26" idx="0"/>
          </p:cNvCxnSpPr>
          <p:nvPr/>
        </p:nvCxnSpPr>
        <p:spPr bwMode="auto">
          <a:xfrm flipH="1">
            <a:off x="7181292" y="3982334"/>
            <a:ext cx="1866" cy="5916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415" y="3636621"/>
            <a:ext cx="3324223" cy="2756673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 bwMode="auto">
          <a:xfrm>
            <a:off x="6164220" y="5836949"/>
            <a:ext cx="2034141" cy="111190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取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MinRect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中心点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CentralPoint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3" name="直接箭头连接符 32"/>
          <p:cNvCxnSpPr>
            <a:stCxn id="26" idx="2"/>
            <a:endCxn id="32" idx="0"/>
          </p:cNvCxnSpPr>
          <p:nvPr/>
        </p:nvCxnSpPr>
        <p:spPr bwMode="auto">
          <a:xfrm flipH="1">
            <a:off x="7181291" y="5293992"/>
            <a:ext cx="1" cy="5429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4" name="文本框 33"/>
          <p:cNvSpPr txBox="1"/>
          <p:nvPr/>
        </p:nvSpPr>
        <p:spPr>
          <a:xfrm>
            <a:off x="81116" y="1157375"/>
            <a:ext cx="540037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dirty="0" smtClean="0"/>
              <a:t>6.1 </a:t>
            </a:r>
            <a:r>
              <a:rPr lang="zh-CN" altLang="en-US" sz="2400" dirty="0" smtClean="0"/>
              <a:t>提高效率，简化手部模型</a:t>
            </a:r>
            <a:endParaRPr lang="zh-CN" altLang="en-US" sz="24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9" grpId="1" animBg="1"/>
      <p:bldP spid="20" grpId="1" animBg="1"/>
      <p:bldP spid="26" grpId="0" animBg="1"/>
      <p:bldP spid="26" grpId="1" animBg="1"/>
      <p:bldP spid="32" grpId="0" animBg="1"/>
      <p:bldP spid="3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spLocks noChangeArrowheads="1"/>
          </p:cNvSpPr>
          <p:nvPr/>
        </p:nvSpPr>
        <p:spPr bwMode="auto">
          <a:xfrm>
            <a:off x="766763" y="431800"/>
            <a:ext cx="4029083" cy="7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58" tIns="50379" rIns="100758" bIns="50379">
            <a:spAutoFit/>
          </a:bodyPr>
          <a:lstStyle>
            <a:lvl1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28675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28675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06.Dynamic Gesture Module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242745" y="1742682"/>
            <a:ext cx="2664186" cy="866731"/>
          </a:xfrm>
          <a:prstGeom prst="roundRect">
            <a:avLst/>
          </a:prstGeom>
          <a:solidFill>
            <a:srgbClr val="99CC3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PickHand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Module</a:t>
            </a:r>
            <a:endParaRPr kumimoji="0" lang="zh-CN" altLang="en-US" sz="20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1262466" y="2947629"/>
            <a:ext cx="2624743" cy="941455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3.</a:t>
            </a:r>
            <a:r>
              <a:rPr lang="en-US" altLang="zh-CN" sz="2000" b="1" dirty="0" smtClean="0"/>
              <a:t>ResNet18 </a:t>
            </a:r>
            <a:endParaRPr lang="en-US" altLang="zh-CN" sz="2000" b="1" dirty="0" smtClean="0"/>
          </a:p>
          <a:p>
            <a:pPr algn="ctr" eaLnBrk="0" hangingPunct="0"/>
            <a:r>
              <a:rPr lang="en-US" altLang="zh-CN" sz="2000" b="1" dirty="0" smtClean="0"/>
              <a:t>Prediction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Module</a:t>
            </a:r>
            <a:endParaRPr lang="zh-CN" altLang="en-US" sz="2000" dirty="0"/>
          </a:p>
        </p:txBody>
      </p:sp>
      <p:cxnSp>
        <p:nvCxnSpPr>
          <p:cNvPr id="5" name="直接箭头连接符 4"/>
          <p:cNvCxnSpPr>
            <a:stCxn id="3" idx="2"/>
            <a:endCxn id="4" idx="0"/>
          </p:cNvCxnSpPr>
          <p:nvPr/>
        </p:nvCxnSpPr>
        <p:spPr bwMode="auto">
          <a:xfrm>
            <a:off x="2574838" y="2609413"/>
            <a:ext cx="0" cy="3382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" name="直接箭头连接符 7"/>
          <p:cNvCxnSpPr>
            <a:stCxn id="4" idx="2"/>
          </p:cNvCxnSpPr>
          <p:nvPr/>
        </p:nvCxnSpPr>
        <p:spPr bwMode="auto">
          <a:xfrm>
            <a:off x="2574838" y="3889084"/>
            <a:ext cx="0" cy="15258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74713" y="5558947"/>
                <a:ext cx="3600250" cy="89255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sz="2000" b="1" dirty="0" smtClean="0"/>
                  <a:t>Dynamic Gesture </a:t>
                </a:r>
                <a:r>
                  <a:rPr lang="en-US" altLang="zh-CN" sz="2000" b="1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Started</a:t>
                </a:r>
              </a:p>
              <a:p>
                <a:pPr algn="ctr"/>
                <a:r>
                  <a:rPr lang="en-US" altLang="zh-CN" sz="3200" b="1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zh-CN" altLang="en-US" sz="20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13" y="5558947"/>
                <a:ext cx="3600250" cy="892552"/>
              </a:xfrm>
              <a:prstGeom prst="rect">
                <a:avLst/>
              </a:prstGeom>
              <a:blipFill rotWithShape="1">
                <a:blip r:embed="rId1"/>
                <a:stretch>
                  <a:fillRect t="-3425" b="-2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026" name="Picture 2" descr="查看源图像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4963" y="2176047"/>
            <a:ext cx="5061371" cy="284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307305" y="5558947"/>
                <a:ext cx="3600250" cy="89255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sz="2000" b="1" dirty="0" smtClean="0"/>
                  <a:t>Dynamic Gesture </a:t>
                </a:r>
                <a:r>
                  <a:rPr lang="en-US" altLang="zh-CN" sz="2000" b="1" dirty="0" smtClean="0">
                    <a:solidFill>
                      <a:srgbClr val="C00000"/>
                    </a:solidFill>
                  </a:rPr>
                  <a:t>Ended</a:t>
                </a:r>
              </a:p>
              <a:p>
                <a:pPr algn="ctr"/>
                <a:r>
                  <a:rPr lang="en-US" altLang="zh-CN" sz="3200" b="1" dirty="0" smtClean="0">
                    <a:solidFill>
                      <a:srgbClr val="C00000"/>
                    </a:solidFill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0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305" y="5558947"/>
                <a:ext cx="3600250" cy="892552"/>
              </a:xfrm>
              <a:prstGeom prst="rect">
                <a:avLst/>
              </a:prstGeom>
              <a:blipFill rotWithShape="1">
                <a:blip r:embed="rId3"/>
                <a:stretch>
                  <a:fillRect t="-3425" b="-2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右箭头 11"/>
          <p:cNvSpPr/>
          <p:nvPr/>
        </p:nvSpPr>
        <p:spPr bwMode="auto">
          <a:xfrm>
            <a:off x="4981432" y="5871124"/>
            <a:ext cx="3719404" cy="53252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1" i="0" u="none" strike="noStrike" normalizeH="0" baseline="0" dirty="0" err="1" smtClean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5979088" y="5292736"/>
                <a:ext cx="1656115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36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CN" altLang="en-US" sz="3600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088" y="5292736"/>
                <a:ext cx="1656115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81116" y="1083505"/>
            <a:ext cx="540037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dirty="0" smtClean="0"/>
              <a:t>6.2 </a:t>
            </a:r>
            <a:r>
              <a:rPr lang="zh-CN" altLang="en-US" sz="2400" dirty="0" smtClean="0"/>
              <a:t>动态手势开始、结束判断</a:t>
            </a:r>
            <a:endParaRPr lang="zh-CN" altLang="en-US" sz="2400" dirty="0" smtClean="0"/>
          </a:p>
        </p:txBody>
      </p:sp>
      <p:sp>
        <p:nvSpPr>
          <p:cNvPr id="6" name="矩形 5"/>
          <p:cNvSpPr/>
          <p:nvPr/>
        </p:nvSpPr>
        <p:spPr bwMode="auto">
          <a:xfrm>
            <a:off x="10120380" y="2609413"/>
            <a:ext cx="2232155" cy="17281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帧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CentralPoint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位置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变化小于阈值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箭头连接符 9"/>
          <p:cNvCxnSpPr>
            <a:stCxn id="6" idx="2"/>
          </p:cNvCxnSpPr>
          <p:nvPr/>
        </p:nvCxnSpPr>
        <p:spPr bwMode="auto">
          <a:xfrm flipH="1">
            <a:off x="11236457" y="4337533"/>
            <a:ext cx="1" cy="10774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3" grpId="1" animBg="1"/>
      <p:bldP spid="4" grpId="1" animBg="1"/>
      <p:bldP spid="9" grpId="1" animBg="1"/>
      <p:bldP spid="13" grpId="0" animBg="1"/>
      <p:bldP spid="6" grpId="0" animBg="1"/>
      <p:bldP spid="13" grpId="1" animBg="1"/>
      <p:bldP spid="6" grpId="1" animBg="1"/>
      <p:bldP spid="12" grpId="0" animBg="1"/>
      <p:bldP spid="14" grpId="0" animBg="1"/>
      <p:bldP spid="12" grpId="1" animBg="1"/>
      <p:bldP spid="14" grpId="1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UNIT_TABLE_BEAUTIFY" val="smartTable{ba629743-bafd-4107-b662-b595b567e727}"/>
  <p:tag name="TABLE_ENDDRAG_ORIGIN_RECT" val="484*207"/>
  <p:tag name="TABLE_ENDDRAG_RECT" val="529*277*484*207"/>
</p:tagLst>
</file>

<file path=ppt/tags/tag3.xml><?xml version="1.0" encoding="utf-8"?>
<p:tagLst xmlns:p="http://schemas.openxmlformats.org/presentationml/2006/main">
  <p:tag name="KSO_WM_UNIT_TABLE_BEAUTIFY" val="smartTable{ba629743-bafd-4107-b662-b595b567e727}"/>
  <p:tag name="TABLE_ENDDRAG_ORIGIN_RECT" val="464*207"/>
  <p:tag name="TABLE_ENDDRAG_RECT" val="501*26*464*207"/>
</p:tagLst>
</file>

<file path=ppt/tags/tag4.xml><?xml version="1.0" encoding="utf-8"?>
<p:tagLst xmlns:p="http://schemas.openxmlformats.org/presentationml/2006/main">
  <p:tag name="KSO_WM_UNIT_TABLE_BEAUTIFY" val="smartTable{6d6b94be-1bd8-4fde-b964-b4f06197b44a}"/>
  <p:tag name="TABLE_ENDDRAG_ORIGIN_RECT" val="392*248"/>
  <p:tag name="TABLE_ENDDRAG_RECT" val="476*199*392*248"/>
  <p:tag name="TABLE_RECT" val="189*192.65*449.35*234.5"/>
  <p:tag name="TABLE_EMPHASIZE_COLOR" val="6579300"/>
  <p:tag name="TABLE_ONEKEY_SKIN_IDX" val="0"/>
  <p:tag name="TABLE_SKINIDX" val="-1"/>
  <p:tag name="TABLE_COLORIDX" val="l"/>
</p:tagLst>
</file>

<file path=ppt/tags/tag5.xml><?xml version="1.0" encoding="utf-8"?>
<p:tagLst xmlns:p="http://schemas.openxmlformats.org/presentationml/2006/main">
  <p:tag name="KSO_WM_UNIT_TABLE_BEAUTIFY" val="smartTable{6d6b94be-1bd8-4fde-b964-b4f06197b44a}"/>
  <p:tag name="TABLE_ENDDRAG_ORIGIN_RECT" val="392*248"/>
  <p:tag name="TABLE_ENDDRAG_RECT" val="476*199*392*248"/>
  <p:tag name="TABLE_RECT" val="189*192.65*449.35*234.5"/>
  <p:tag name="TABLE_EMPHASIZE_COLOR" val="6579300"/>
  <p:tag name="TABLE_ONEKEY_SKIN_IDX" val="0"/>
  <p:tag name="TABLE_SKINIDX" val="-1"/>
  <p:tag name="TABLE_COLORIDX" val="l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0321*5699*507*50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0321*5694*507*50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.xml><?xml version="1.0" encoding="utf-8"?>
<p:tagLst xmlns:p="http://schemas.openxmlformats.org/presentationml/2006/main">
  <p:tag name="KSO_WM_UNIT_PLACING_PICTURE_USER_VIEWPORT" val="{&quot;height&quot;:6270,&quot;width&quot;:14535}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20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vert="horz" wrap="none" rtlCol="0">
        <a:spAutoFit/>
      </a:bodyPr>
      <a:lstStyle>
        <a:defPPr algn="ctr">
          <a:defRPr lang="zh-CN" altLang="en-US" sz="20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1526</Words>
  <Application>WPS 演示</Application>
  <PresentationFormat>自定义</PresentationFormat>
  <Paragraphs>386</Paragraphs>
  <Slides>18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黑体</vt:lpstr>
      <vt:lpstr>微软雅黑</vt:lpstr>
      <vt:lpstr>Arial Unicode MS</vt:lpstr>
      <vt:lpstr>webwppDefTheme</vt:lpstr>
      <vt:lpstr>默认设计模板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智能云机器人事业部汇报</dc:title>
  <dc:creator>Administrator</dc:creator>
  <cp:category>年度总计 年度计划</cp:category>
  <cp:lastModifiedBy>豹子</cp:lastModifiedBy>
  <cp:revision>101</cp:revision>
  <cp:lastPrinted>2021-01-05T03:04:00Z</cp:lastPrinted>
  <dcterms:created xsi:type="dcterms:W3CDTF">2021-01-05T03:04:00Z</dcterms:created>
  <dcterms:modified xsi:type="dcterms:W3CDTF">2021-01-09T10:52:42Z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